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3"/>
  </p:notesMasterIdLst>
  <p:sldIdLst>
    <p:sldId id="256" r:id="rId2"/>
    <p:sldId id="286" r:id="rId3"/>
    <p:sldId id="287" r:id="rId4"/>
    <p:sldId id="259" r:id="rId5"/>
    <p:sldId id="260" r:id="rId6"/>
    <p:sldId id="262" r:id="rId7"/>
    <p:sldId id="261" r:id="rId8"/>
    <p:sldId id="292" r:id="rId9"/>
    <p:sldId id="288" r:id="rId10"/>
    <p:sldId id="264" r:id="rId11"/>
    <p:sldId id="284" r:id="rId12"/>
    <p:sldId id="265" r:id="rId13"/>
    <p:sldId id="267" r:id="rId14"/>
    <p:sldId id="291" r:id="rId15"/>
    <p:sldId id="268" r:id="rId16"/>
    <p:sldId id="295" r:id="rId17"/>
    <p:sldId id="271" r:id="rId18"/>
    <p:sldId id="273" r:id="rId19"/>
    <p:sldId id="274" r:id="rId20"/>
    <p:sldId id="277" r:id="rId21"/>
    <p:sldId id="278" r:id="rId22"/>
    <p:sldId id="289" r:id="rId23"/>
    <p:sldId id="290" r:id="rId24"/>
    <p:sldId id="279" r:id="rId25"/>
    <p:sldId id="282" r:id="rId26"/>
    <p:sldId id="293" r:id="rId27"/>
    <p:sldId id="294" r:id="rId28"/>
    <p:sldId id="269" r:id="rId29"/>
    <p:sldId id="270" r:id="rId30"/>
    <p:sldId id="272" r:id="rId31"/>
    <p:sldId id="263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2B2B2"/>
    <a:srgbClr val="FFA3A3"/>
    <a:srgbClr val="99CC00"/>
    <a:srgbClr val="FD31E5"/>
    <a:srgbClr val="FF9F9F"/>
    <a:srgbClr val="FF6565"/>
    <a:srgbClr val="FF0000"/>
    <a:srgbClr val="669900"/>
    <a:srgbClr val="009900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778" autoAdjust="0"/>
    <p:restoredTop sz="88962" autoAdjust="0"/>
  </p:normalViewPr>
  <p:slideViewPr>
    <p:cSldViewPr>
      <p:cViewPr>
        <p:scale>
          <a:sx n="70" d="100"/>
          <a:sy n="70" d="100"/>
        </p:scale>
        <p:origin x="-1440" y="-54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ason%20Kessler\Book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Precision 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cat>
            <c:strRef>
              <c:f>Sheet1!$A$2:$A$5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 </c:v>
                </c:pt>
                <c:pt idx="3">
                  <c:v>RankSVM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63.8</c:v>
                </c:pt>
                <c:pt idx="1">
                  <c:v>70.5</c:v>
                </c:pt>
                <c:pt idx="2">
                  <c:v>62.3</c:v>
                </c:pt>
                <c:pt idx="3">
                  <c:v>74.8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Recall 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 </c:v>
                </c:pt>
                <c:pt idx="3">
                  <c:v>RankSVM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54.7</c:v>
                </c:pt>
                <c:pt idx="1">
                  <c:v>48.3</c:v>
                </c:pt>
                <c:pt idx="2">
                  <c:v>34.6</c:v>
                </c:pt>
                <c:pt idx="3">
                  <c:v>65.4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F-score 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 </c:v>
                </c:pt>
                <c:pt idx="3">
                  <c:v>RankSVM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58.9</c:v>
                </c:pt>
                <c:pt idx="1">
                  <c:v>57.4</c:v>
                </c:pt>
                <c:pt idx="2">
                  <c:v>44.5</c:v>
                </c:pt>
                <c:pt idx="3">
                  <c:v>69.8</c:v>
                </c:pt>
              </c:numCache>
            </c:numRef>
          </c:val>
        </c:ser>
        <c:axId val="535427208"/>
        <c:axId val="494932536"/>
      </c:barChart>
      <c:catAx>
        <c:axId val="535427208"/>
        <c:scaling>
          <c:orientation val="minMax"/>
        </c:scaling>
        <c:axPos val="b"/>
        <c:tickLblPos val="nextTo"/>
        <c:crossAx val="494932536"/>
        <c:crosses val="autoZero"/>
        <c:auto val="1"/>
        <c:lblAlgn val="ctr"/>
        <c:lblOffset val="100"/>
      </c:catAx>
      <c:valAx>
        <c:axId val="494932536"/>
        <c:scaling>
          <c:orientation val="minMax"/>
        </c:scaling>
        <c:axPos val="l"/>
        <c:majorGridlines/>
        <c:numFmt formatCode="General" sourceLinked="1"/>
        <c:tickLblPos val="nextTo"/>
        <c:crossAx val="5354272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Sheet2!$B$1</c:f>
              <c:strCache>
                <c:ptCount val="1"/>
                <c:pt idx="0">
                  <c:v>Precision</c:v>
                </c:pt>
              </c:strCache>
            </c:strRef>
          </c:tx>
          <c:spPr>
            <a:solidFill>
              <a:srgbClr val="336699">
                <a:lumMod val="40000"/>
                <a:lumOff val="60000"/>
              </a:srgbClr>
            </a:solidFill>
          </c:spPr>
          <c:cat>
            <c:strRef>
              <c:f>Sheet2!$A$2:$A$5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</c:v>
                </c:pt>
                <c:pt idx="3">
                  <c:v>RankSVM </c:v>
                </c:pt>
              </c:strCache>
            </c:strRef>
          </c:cat>
          <c:val>
            <c:numRef>
              <c:f>Sheet2!$B$2:$B$5</c:f>
              <c:numCache>
                <c:formatCode>General</c:formatCode>
                <c:ptCount val="4"/>
                <c:pt idx="0">
                  <c:v>53.4</c:v>
                </c:pt>
                <c:pt idx="1">
                  <c:v>54.6</c:v>
                </c:pt>
                <c:pt idx="2">
                  <c:v>49.3</c:v>
                </c:pt>
                <c:pt idx="3">
                  <c:v>73.5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Recall</c:v>
                </c:pt>
              </c:strCache>
            </c:strRef>
          </c:tx>
          <c:cat>
            <c:strRef>
              <c:f>Sheet2!$A$2:$A$5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</c:v>
                </c:pt>
                <c:pt idx="3">
                  <c:v>RankSVM </c:v>
                </c:pt>
              </c:strCache>
            </c:strRef>
          </c:cat>
          <c:val>
            <c:numRef>
              <c:f>Sheet2!$C$2:$C$5</c:f>
              <c:numCache>
                <c:formatCode>General</c:formatCode>
                <c:ptCount val="4"/>
                <c:pt idx="0">
                  <c:v>45.8</c:v>
                </c:pt>
                <c:pt idx="1">
                  <c:v>51.6</c:v>
                </c:pt>
                <c:pt idx="2">
                  <c:v>29.5</c:v>
                </c:pt>
                <c:pt idx="3">
                  <c:v>64.1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F-Score</c:v>
                </c:pt>
              </c:strCache>
            </c:strRef>
          </c:tx>
          <c:cat>
            <c:strRef>
              <c:f>Sheet2!$A$2:$A$5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</c:v>
                </c:pt>
                <c:pt idx="3">
                  <c:v>RankSVM </c:v>
                </c:pt>
              </c:strCache>
            </c:strRef>
          </c:cat>
          <c:val>
            <c:numRef>
              <c:f>Sheet2!$D$2:$D$5</c:f>
              <c:numCache>
                <c:formatCode>General</c:formatCode>
                <c:ptCount val="4"/>
                <c:pt idx="0">
                  <c:v>49.3</c:v>
                </c:pt>
                <c:pt idx="1">
                  <c:v>53.1</c:v>
                </c:pt>
                <c:pt idx="2">
                  <c:v>36.9</c:v>
                </c:pt>
                <c:pt idx="3">
                  <c:v>68.5</c:v>
                </c:pt>
              </c:numCache>
            </c:numRef>
          </c:val>
        </c:ser>
        <c:axId val="535689464"/>
        <c:axId val="585972888"/>
      </c:barChart>
      <c:catAx>
        <c:axId val="535689464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85972888"/>
        <c:crosses val="autoZero"/>
        <c:auto val="1"/>
        <c:lblAlgn val="ctr"/>
        <c:lblOffset val="100"/>
      </c:catAx>
      <c:valAx>
        <c:axId val="5859728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356894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Sheet1!$B$36</c:f>
              <c:strCache>
                <c:ptCount val="1"/>
                <c:pt idx="0">
                  <c:v>Precision</c:v>
                </c:pt>
              </c:strCache>
            </c:strRef>
          </c:tx>
          <c:spPr>
            <a:solidFill>
              <a:srgbClr val="336699">
                <a:lumMod val="40000"/>
                <a:lumOff val="60000"/>
              </a:srgbClr>
            </a:solidFill>
          </c:spPr>
          <c:cat>
            <c:strRef>
              <c:f>Sheet1!$A$37:$A$40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</c:v>
                </c:pt>
                <c:pt idx="3">
                  <c:v>RankSVM </c:v>
                </c:pt>
              </c:strCache>
            </c:strRef>
          </c:cat>
          <c:val>
            <c:numRef>
              <c:f>Sheet1!$B$37:$B$40</c:f>
              <c:numCache>
                <c:formatCode>General</c:formatCode>
                <c:ptCount val="4"/>
                <c:pt idx="0">
                  <c:v>71.9</c:v>
                </c:pt>
                <c:pt idx="1">
                  <c:v>83.3</c:v>
                </c:pt>
                <c:pt idx="2">
                  <c:v>70.1</c:v>
                </c:pt>
                <c:pt idx="3">
                  <c:v>81.4</c:v>
                </c:pt>
              </c:numCache>
            </c:numRef>
          </c:val>
        </c:ser>
        <c:ser>
          <c:idx val="1"/>
          <c:order val="1"/>
          <c:tx>
            <c:strRef>
              <c:f>Sheet1!$C$36</c:f>
              <c:strCache>
                <c:ptCount val="1"/>
                <c:pt idx="0">
                  <c:v>Recall</c:v>
                </c:pt>
              </c:strCache>
            </c:strRef>
          </c:tx>
          <c:cat>
            <c:strRef>
              <c:f>Sheet1!$A$37:$A$40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</c:v>
                </c:pt>
                <c:pt idx="3">
                  <c:v>RankSVM </c:v>
                </c:pt>
              </c:strCache>
            </c:strRef>
          </c:cat>
          <c:val>
            <c:numRef>
              <c:f>Sheet1!$C$37:$C$40</c:f>
              <c:numCache>
                <c:formatCode>General</c:formatCode>
                <c:ptCount val="4"/>
                <c:pt idx="0">
                  <c:v>66.4</c:v>
                </c:pt>
                <c:pt idx="1">
                  <c:v>63.1</c:v>
                </c:pt>
                <c:pt idx="2">
                  <c:v>52.2</c:v>
                </c:pt>
                <c:pt idx="3">
                  <c:v>76.1</c:v>
                </c:pt>
              </c:numCache>
            </c:numRef>
          </c:val>
        </c:ser>
        <c:ser>
          <c:idx val="2"/>
          <c:order val="2"/>
          <c:tx>
            <c:strRef>
              <c:f>Sheet1!$D$36</c:f>
              <c:strCache>
                <c:ptCount val="1"/>
                <c:pt idx="0">
                  <c:v>F-Score</c:v>
                </c:pt>
              </c:strCache>
            </c:strRef>
          </c:tx>
          <c:cat>
            <c:strRef>
              <c:f>Sheet1!$A$37:$A$40</c:f>
              <c:strCache>
                <c:ptCount val="4"/>
                <c:pt idx="0">
                  <c:v>Proximity </c:v>
                </c:pt>
                <c:pt idx="1">
                  <c:v>One hop </c:v>
                </c:pt>
                <c:pt idx="2">
                  <c:v>Decision List</c:v>
                </c:pt>
                <c:pt idx="3">
                  <c:v>RankSVM </c:v>
                </c:pt>
              </c:strCache>
            </c:strRef>
          </c:cat>
          <c:val>
            <c:numRef>
              <c:f>Sheet1!$D$37:$D$40</c:f>
              <c:numCache>
                <c:formatCode>General</c:formatCode>
                <c:ptCount val="4"/>
                <c:pt idx="0">
                  <c:v>69.0</c:v>
                </c:pt>
                <c:pt idx="1">
                  <c:v>71.8</c:v>
                </c:pt>
                <c:pt idx="2">
                  <c:v>59.7</c:v>
                </c:pt>
                <c:pt idx="3">
                  <c:v>78.7</c:v>
                </c:pt>
              </c:numCache>
            </c:numRef>
          </c:val>
        </c:ser>
        <c:axId val="557735512"/>
        <c:axId val="557008168"/>
      </c:barChart>
      <c:catAx>
        <c:axId val="5577355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7008168"/>
        <c:crosses val="autoZero"/>
        <c:auto val="1"/>
        <c:lblAlgn val="ctr"/>
        <c:lblOffset val="100"/>
      </c:catAx>
      <c:valAx>
        <c:axId val="557008168"/>
        <c:scaling>
          <c:orientation val="minMax"/>
          <c:max val="90.0"/>
          <c:min val="0.0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577355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8C767DF-E901-4F6A-8E3B-D9FB4CB84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47ED2-BCA1-4113-894D-B4CB5AD48D0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7E4C6E-59DD-47B3-A505-9E706F53E46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Increased the size of the arrows. Picked a lighter blue.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2DAC8-F48A-4BF2-93B3-9904A58CA97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Learn a score function that, given a sentiment expression and a mention, returns a high score if the mention is its target.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C767DF-E901-4F6A-8E3B-D9FB4CB84E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State the difference with human performance.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Say verbally: “Extract typed dependency path between SE and Mention”.</a:t>
            </a:r>
          </a:p>
          <a:p>
            <a:r>
              <a:rPr lang="en-US" smtClean="0"/>
              <a:t>-/+  alternatively use the up/down arrow as you use on a later slide.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3B8EC-C468-4EC8-8F1E-C024AEB67A10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0D46FC-4C8B-4A14-A2B2-F0ABF72778F0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76CE2A-F3E7-45C5-B1D6-F88118AB1DB6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Darkened the green a bit (it was too light and difficult to distinguish from white); Underlined the sentiment phrases.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B4DF03-7155-44FC-8D9A-9610E99A1F8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Modified the arrows. Darkened the green of the sentiment expressions.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825355-AE7D-4DB8-B614-828D31A5889D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4CFD89-B71E-4126-A944-82F058D40A9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556F0-0186-4973-BF93-9218B229DAF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F70E15-0B60-4057-B2B0-CEBC3FB2D14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F7313E-FF22-4627-AF90-5BDA522C428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ECEECF-D515-4FB5-BDD5-A1A1EC418E1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Neutralizers: It should be X, It</a:t>
            </a:r>
            <a:r>
              <a:rPr lang="en-US" baseline="0" dirty="0" smtClean="0"/>
              <a:t> sounds like X, Committers: I’m pretty sure that X, It would be reasonable to say that X,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9D8DBF-8F13-4979-903E-E4EC42FE02C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Add the formula. Say verbally “micro-averaged harmonic mean …”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C81BE-A4B6-449C-A599-9E3BE6530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92057-BF27-4464-806C-B9EE6CF45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C49E-8E3D-4304-ABBD-DACDE37B6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B9892-D78A-4A5C-99F8-9B5CC5AF5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7B63C-3114-421F-9F5C-E7CEE089B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F01F-F252-40F7-83A9-E349FA4B2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D5FFE-721D-44E6-805F-33D21B9B40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427BD-F079-47ED-9426-5A16E74B2F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D7EB8-5DD1-441A-A551-A06D95107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2CF69-B34A-4321-AE88-35902BE4A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3159B-26E0-4F13-BA46-4347BA7D4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9F33-2FAD-4625-9390-D9860348FD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E3674-25A1-46D9-9147-048716AC3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2856125-0B7F-4A8B-AC5C-20C9E4794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848600" cy="1600200"/>
          </a:xfrm>
        </p:spPr>
        <p:txBody>
          <a:bodyPr/>
          <a:lstStyle/>
          <a:p>
            <a:pPr eaLnBrk="1" hangingPunct="1">
              <a:spcAft>
                <a:spcPct val="40000"/>
              </a:spcAft>
            </a:pPr>
            <a:r>
              <a:rPr lang="en-US" sz="4000" smtClean="0"/>
              <a:t>Supervised Ranking of Linguistic Configurations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419600"/>
            <a:ext cx="3810000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B2B2B2"/>
                </a:solidFill>
              </a:rPr>
              <a:t>Jason Kessler</a:t>
            </a:r>
          </a:p>
          <a:p>
            <a:pPr eaLnBrk="1" hangingPunct="1"/>
            <a:r>
              <a:rPr lang="en-US" sz="2000" dirty="0" smtClean="0">
                <a:solidFill>
                  <a:srgbClr val="B2B2B2"/>
                </a:solidFill>
              </a:rPr>
              <a:t>Indiana University</a:t>
            </a:r>
          </a:p>
        </p:txBody>
      </p:sp>
      <p:sp>
        <p:nvSpPr>
          <p:cNvPr id="2052" name="Rectangle 3"/>
          <p:cNvSpPr txBox="1">
            <a:spLocks noChangeArrowheads="1"/>
          </p:cNvSpPr>
          <p:nvPr/>
        </p:nvSpPr>
        <p:spPr bwMode="auto">
          <a:xfrm>
            <a:off x="4800600" y="4419600"/>
            <a:ext cx="3810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 dirty="0">
                <a:solidFill>
                  <a:srgbClr val="B2B2B2"/>
                </a:solidFill>
              </a:rPr>
              <a:t>Nicolas </a:t>
            </a:r>
            <a:r>
              <a:rPr lang="en-US" sz="3200" dirty="0" err="1">
                <a:solidFill>
                  <a:srgbClr val="B2B2B2"/>
                </a:solidFill>
              </a:rPr>
              <a:t>Nicolov</a:t>
            </a:r>
            <a:endParaRPr lang="en-US" sz="3200" dirty="0">
              <a:solidFill>
                <a:srgbClr val="B2B2B2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en-US" sz="2000" dirty="0">
                <a:solidFill>
                  <a:srgbClr val="B2B2B2"/>
                </a:solidFill>
              </a:rPr>
              <a:t>J.D. Power and Associates,</a:t>
            </a:r>
          </a:p>
          <a:p>
            <a:pPr algn="ctr">
              <a:spcBef>
                <a:spcPct val="20000"/>
              </a:spcBef>
            </a:pPr>
            <a:r>
              <a:rPr lang="en-US" sz="2000" dirty="0">
                <a:solidFill>
                  <a:srgbClr val="B2B2B2"/>
                </a:solidFill>
              </a:rPr>
              <a:t>McGraw Hill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381000" y="2209800"/>
            <a:ext cx="8382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546105" y="1150203"/>
            <a:ext cx="6302495" cy="8309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 dirty="0"/>
              <a:t>Targeting </a:t>
            </a:r>
            <a:r>
              <a:rPr lang="en-US" sz="4800" b="1" dirty="0" smtClean="0"/>
              <a:t>Sentiment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Other Annotations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Sentiment expressions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Intensifiers</a:t>
            </a:r>
            <a:r>
              <a:rPr lang="en-US" dirty="0" smtClean="0"/>
              <a:t>, </a:t>
            </a:r>
            <a:r>
              <a:rPr lang="en-US" dirty="0" err="1" smtClean="0"/>
              <a:t>negators</a:t>
            </a:r>
            <a:r>
              <a:rPr lang="en-US" dirty="0" smtClean="0"/>
              <a:t>, neutralizers,               committers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Targets</a:t>
            </a:r>
            <a:r>
              <a:rPr lang="en-US" dirty="0" smtClean="0"/>
              <a:t>, opinion holders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Mentions and semantic types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err="1" smtClean="0">
                <a:solidFill>
                  <a:schemeClr val="accent4">
                    <a:lumMod val="90000"/>
                  </a:schemeClr>
                </a:solidFill>
              </a:rPr>
              <a:t>Coreference</a:t>
            </a: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, part-of,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2B2B2"/>
                </a:solidFill>
              </a:rPr>
              <a:t>feature-of</a:t>
            </a:r>
            <a:r>
              <a:rPr lang="en-US" dirty="0" smtClean="0"/>
              <a:t>, instance-of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Entity-level sentiment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Comparisons and their arguments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Knowtator-Screensh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0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Corpus Size/Statistics</a:t>
            </a:r>
          </a:p>
        </p:txBody>
      </p:sp>
      <p:sp>
        <p:nvSpPr>
          <p:cNvPr id="11267" name="Rectangle 20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2895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Micro-averaged harmonic mean of precision between annotator pairs</a:t>
            </a:r>
          </a:p>
          <a:p>
            <a:pPr eaLnBrk="1" hangingPunct="1"/>
            <a:r>
              <a:rPr lang="en-US" sz="2800" dirty="0" smtClean="0"/>
              <a:t>Sentiment expressions: 76.84</a:t>
            </a:r>
          </a:p>
          <a:p>
            <a:pPr eaLnBrk="1" hangingPunct="1"/>
            <a:r>
              <a:rPr lang="en-US" sz="2800" dirty="0" smtClean="0"/>
              <a:t>Mentions:  87.19</a:t>
            </a:r>
          </a:p>
          <a:p>
            <a:pPr eaLnBrk="1" hangingPunct="1"/>
            <a:r>
              <a:rPr lang="en-US" sz="2800" dirty="0" smtClean="0"/>
              <a:t>Targets: 81.55</a:t>
            </a:r>
          </a:p>
        </p:txBody>
      </p:sp>
      <p:graphicFrame>
        <p:nvGraphicFramePr>
          <p:cNvPr id="11328" name="Group 64"/>
          <p:cNvGraphicFramePr>
            <a:graphicFrameLocks noGrp="1"/>
          </p:cNvGraphicFramePr>
          <p:nvPr>
            <p:ph sz="half" idx="2"/>
          </p:nvPr>
        </p:nvGraphicFramePr>
        <p:xfrm>
          <a:off x="685800" y="4343400"/>
          <a:ext cx="7620000" cy="1889760"/>
        </p:xfrm>
        <a:graphic>
          <a:graphicData uri="http://schemas.openxmlformats.org/drawingml/2006/table">
            <a:tbl>
              <a:tblPr/>
              <a:tblGrid>
                <a:gridCol w="1139825"/>
                <a:gridCol w="841375"/>
                <a:gridCol w="1143000"/>
                <a:gridCol w="1524000"/>
                <a:gridCol w="1752600"/>
                <a:gridCol w="1219200"/>
              </a:tblGrid>
              <a:tr h="328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Docs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Tokens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Sentences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Sentiment Expressions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80,560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4,496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3,353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16,953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Camera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38,441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2,218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9,446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119,001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6,614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4,880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26,399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Baseline - Proximity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2286000"/>
          </a:xfrm>
        </p:spPr>
        <p:txBody>
          <a:bodyPr/>
          <a:lstStyle/>
          <a:p>
            <a:pPr eaLnBrk="1" hangingPunct="1"/>
            <a:r>
              <a:rPr lang="en-US" dirty="0" smtClean="0"/>
              <a:t>Proximity approach:</a:t>
            </a:r>
          </a:p>
          <a:p>
            <a:pPr lvl="1" eaLnBrk="1" hangingPunct="1"/>
            <a:r>
              <a:rPr lang="en-US" dirty="0" smtClean="0"/>
              <a:t>Nearest mention selected as target</a:t>
            </a:r>
          </a:p>
          <a:p>
            <a:pPr lvl="1" eaLnBrk="1" hangingPunct="1"/>
            <a:r>
              <a:rPr lang="en-US" dirty="0" smtClean="0"/>
              <a:t>Break ties by preferring right-hand mention</a:t>
            </a:r>
          </a:p>
          <a:p>
            <a:pPr lvl="1" eaLnBrk="1" hangingPunct="1"/>
            <a:r>
              <a:rPr lang="en-US" dirty="0" smtClean="0"/>
              <a:t>Breaks on: </a:t>
            </a:r>
            <a:r>
              <a:rPr lang="en-US" u="sng" dirty="0" smtClean="0"/>
              <a:t>Sue</a:t>
            </a:r>
            <a:r>
              <a:rPr lang="en-US" dirty="0" smtClean="0"/>
              <a:t> </a:t>
            </a:r>
            <a:r>
              <a:rPr lang="en-US" i="1" dirty="0" smtClean="0"/>
              <a:t>likes</a:t>
            </a:r>
            <a:r>
              <a:rPr lang="en-US" baseline="-25000" dirty="0" smtClean="0"/>
              <a:t>1</a:t>
            </a:r>
            <a:r>
              <a:rPr lang="en-US" i="1" dirty="0" smtClean="0"/>
              <a:t> </a:t>
            </a:r>
            <a:r>
              <a:rPr lang="en-US" u="sng" dirty="0" smtClean="0">
                <a:solidFill>
                  <a:srgbClr val="FFA3A3"/>
                </a:solidFill>
              </a:rPr>
              <a:t>Al</a:t>
            </a:r>
            <a:r>
              <a:rPr lang="en-US" dirty="0" smtClean="0"/>
              <a:t>’s </a:t>
            </a:r>
            <a:r>
              <a:rPr lang="en-US" u="sng" dirty="0" smtClean="0"/>
              <a:t>car</a:t>
            </a:r>
            <a:r>
              <a:rPr lang="en-US" baseline="-25000" dirty="0" smtClean="0"/>
              <a:t>1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– One 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1752599"/>
          </a:xfrm>
        </p:spPr>
        <p:txBody>
          <a:bodyPr/>
          <a:lstStyle/>
          <a:p>
            <a:pPr eaLnBrk="1" hangingPunct="1"/>
            <a:r>
              <a:rPr lang="en-US" dirty="0" smtClean="0"/>
              <a:t>Run a dependency parser</a:t>
            </a:r>
          </a:p>
          <a:p>
            <a:pPr lvl="1" eaLnBrk="1" hangingPunct="1"/>
            <a:r>
              <a:rPr lang="en-US" dirty="0" smtClean="0"/>
              <a:t>Mentions that govern or are governed by SE</a:t>
            </a:r>
          </a:p>
          <a:p>
            <a:pPr lvl="1" eaLnBrk="1" hangingPunct="1"/>
            <a:r>
              <a:rPr lang="en-US" dirty="0" smtClean="0"/>
              <a:t>Use Stanford dependency parser</a:t>
            </a:r>
          </a:p>
          <a:p>
            <a:pPr lvl="1" eaLnBrk="1" hangingPunct="1"/>
            <a:r>
              <a:rPr lang="en-US" dirty="0" smtClean="0"/>
              <a:t>Partially breaks on: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797175" y="4343400"/>
            <a:ext cx="7270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 dirty="0" smtClean="0">
                <a:solidFill>
                  <a:srgbClr val="FFA3A3"/>
                </a:solidFill>
              </a:rPr>
              <a:t>Sue</a:t>
            </a:r>
            <a:endParaRPr lang="en-US" sz="2400" dirty="0">
              <a:solidFill>
                <a:srgbClr val="FFA3A3"/>
              </a:solidFill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482975" y="4343400"/>
            <a:ext cx="908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/>
              <a:t>likes</a:t>
            </a:r>
            <a:r>
              <a:rPr lang="en-US" sz="2400" baseline="-25000" dirty="0"/>
              <a:t>1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4321175" y="4340225"/>
            <a:ext cx="6762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 dirty="0"/>
              <a:t>Al</a:t>
            </a:r>
            <a:r>
              <a:rPr lang="en-US" sz="2400" dirty="0"/>
              <a:t>’s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006975" y="4343400"/>
            <a:ext cx="7842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99CC00"/>
                </a:solidFill>
              </a:rPr>
              <a:t>car</a:t>
            </a:r>
            <a:r>
              <a:rPr lang="en-US" sz="2400" baseline="-25000" dirty="0">
                <a:solidFill>
                  <a:srgbClr val="99CC00"/>
                </a:solidFill>
              </a:rPr>
              <a:t>1</a:t>
            </a:r>
            <a:r>
              <a:rPr lang="en-US" dirty="0"/>
              <a:t>.</a:t>
            </a:r>
          </a:p>
        </p:txBody>
      </p:sp>
      <p:cxnSp>
        <p:nvCxnSpPr>
          <p:cNvPr id="8" name="AutoShape 15"/>
          <p:cNvCxnSpPr>
            <a:cxnSpLocks noChangeShapeType="1"/>
            <a:stCxn id="5" idx="2"/>
            <a:endCxn id="4" idx="2"/>
          </p:cNvCxnSpPr>
          <p:nvPr/>
        </p:nvCxnSpPr>
        <p:spPr bwMode="auto">
          <a:xfrm rot="5400000">
            <a:off x="3548063" y="4413250"/>
            <a:ext cx="1588" cy="776287"/>
          </a:xfrm>
          <a:prstGeom prst="curvedConnector3">
            <a:avLst>
              <a:gd name="adj1" fmla="val 144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3254375" y="5029200"/>
            <a:ext cx="7683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10" name="AutoShape 20"/>
          <p:cNvCxnSpPr>
            <a:cxnSpLocks noChangeShapeType="1"/>
            <a:endCxn id="6" idx="2"/>
          </p:cNvCxnSpPr>
          <p:nvPr/>
        </p:nvCxnSpPr>
        <p:spPr bwMode="auto">
          <a:xfrm rot="16200000" flipV="1">
            <a:off x="5027613" y="4429125"/>
            <a:ext cx="3175" cy="739775"/>
          </a:xfrm>
          <a:prstGeom prst="curvedConnector3">
            <a:avLst>
              <a:gd name="adj1" fmla="val -7200000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4930775" y="5029200"/>
            <a:ext cx="6794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DDDDDD"/>
                </a:solidFill>
              </a:rPr>
              <a:t>POSS</a:t>
            </a:r>
          </a:p>
        </p:txBody>
      </p:sp>
      <p:cxnSp>
        <p:nvCxnSpPr>
          <p:cNvPr id="12" name="AutoShape 25"/>
          <p:cNvCxnSpPr>
            <a:cxnSpLocks noChangeShapeType="1"/>
            <a:stCxn id="5" idx="0"/>
          </p:cNvCxnSpPr>
          <p:nvPr/>
        </p:nvCxnSpPr>
        <p:spPr bwMode="auto">
          <a:xfrm rot="5400000" flipV="1">
            <a:off x="4667250" y="3613150"/>
            <a:ext cx="1588" cy="1462088"/>
          </a:xfrm>
          <a:prstGeom prst="curvedConnector3">
            <a:avLst>
              <a:gd name="adj1" fmla="val -144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4549775" y="3733800"/>
            <a:ext cx="6588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DDDDDD"/>
                </a:solidFill>
              </a:rPr>
              <a:t>DOBJ</a:t>
            </a:r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152400" y="5943600"/>
            <a:ext cx="4191000" cy="758825"/>
          </a:xfrm>
          <a:prstGeom prst="rect">
            <a:avLst/>
          </a:prstGeom>
          <a:noFill/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/>
              <a:t>M. de </a:t>
            </a:r>
            <a:r>
              <a:rPr lang="en-US" sz="1400" dirty="0" err="1"/>
              <a:t>Marneffe</a:t>
            </a:r>
            <a:r>
              <a:rPr lang="en-US" sz="1400" dirty="0"/>
              <a:t>, B. </a:t>
            </a:r>
            <a:r>
              <a:rPr lang="en-US" sz="1400" dirty="0" err="1"/>
              <a:t>MacCartney</a:t>
            </a:r>
            <a:r>
              <a:rPr lang="en-US" sz="1400" dirty="0"/>
              <a:t> &amp; C. Manning.</a:t>
            </a:r>
          </a:p>
          <a:p>
            <a:r>
              <a:rPr lang="en-US" sz="1400" dirty="0"/>
              <a:t>2006. “Generating typed dependency parses from</a:t>
            </a:r>
          </a:p>
          <a:p>
            <a:r>
              <a:rPr lang="en-US" sz="1400" dirty="0"/>
              <a:t>phrase structure parses”.  </a:t>
            </a:r>
            <a:r>
              <a:rPr lang="en-US" sz="1400" i="1" dirty="0"/>
              <a:t>LREC 2006</a:t>
            </a:r>
            <a:r>
              <a:rPr lang="en-US" sz="1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Previous Work – Decision List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534400" cy="2667000"/>
          </a:xfrm>
        </p:spPr>
        <p:txBody>
          <a:bodyPr/>
          <a:lstStyle/>
          <a:p>
            <a:pPr eaLnBrk="1" hangingPunct="1"/>
            <a:r>
              <a:rPr lang="en-US" dirty="0" smtClean="0"/>
              <a:t>Decision list of dependency paths:</a:t>
            </a:r>
          </a:p>
          <a:p>
            <a:pPr lvl="1" eaLnBrk="1" hangingPunct="1"/>
            <a:r>
              <a:rPr lang="en-US" dirty="0" smtClean="0"/>
              <a:t>Ordered list of 41 labeled dependency paths between sentiment expression and mention</a:t>
            </a:r>
          </a:p>
          <a:p>
            <a:pPr lvl="1" eaLnBrk="1" hangingPunct="1"/>
            <a:r>
              <a:rPr lang="en-US" dirty="0" smtClean="0"/>
              <a:t>Top path connecting a sentiment expression to a mention </a:t>
            </a:r>
            <a:r>
              <a:rPr lang="en-US" dirty="0" smtClean="0">
                <a:sym typeface="Symbol" pitchFamily="18" charset="2"/>
              </a:rPr>
              <a:t> </a:t>
            </a:r>
            <a:r>
              <a:rPr lang="en-US" dirty="0" smtClean="0"/>
              <a:t>mention is the target</a:t>
            </a:r>
            <a:endParaRPr lang="en-US" sz="2000" dirty="0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8600" y="6096000"/>
            <a:ext cx="4876800" cy="546100"/>
          </a:xfrm>
          <a:prstGeom prst="rect">
            <a:avLst/>
          </a:prstGeom>
          <a:noFill/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Kenneth Bloom, Navendu Garg &amp; Shlomo Argamon. 2007. “Extracting Appraisal Expressions”.  </a:t>
            </a:r>
            <a:r>
              <a:rPr lang="en-US" sz="1400" i="1"/>
              <a:t>NAACL-HTL 2007</a:t>
            </a:r>
            <a:r>
              <a:rPr lang="en-US" sz="1400"/>
              <a:t>.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273050" y="5391150"/>
            <a:ext cx="1822450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Sample list slice</a:t>
            </a: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3028950" y="4648200"/>
            <a:ext cx="7270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Sue</a:t>
            </a:r>
            <a:endParaRPr lang="en-US" sz="2400"/>
          </a:p>
        </p:txBody>
      </p:sp>
      <p:sp>
        <p:nvSpPr>
          <p:cNvPr id="15367" name="Rectangle 8"/>
          <p:cNvSpPr>
            <a:spLocks noChangeArrowheads="1"/>
          </p:cNvSpPr>
          <p:nvPr/>
        </p:nvSpPr>
        <p:spPr bwMode="auto">
          <a:xfrm>
            <a:off x="3714750" y="4648200"/>
            <a:ext cx="908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likes</a:t>
            </a:r>
            <a:r>
              <a:rPr lang="en-US" sz="2400" baseline="-25000"/>
              <a:t>1</a:t>
            </a:r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4552950" y="4645025"/>
            <a:ext cx="6762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Al</a:t>
            </a:r>
            <a:r>
              <a:rPr lang="en-US" sz="2400"/>
              <a:t>’s</a:t>
            </a:r>
          </a:p>
        </p:txBody>
      </p:sp>
      <p:sp>
        <p:nvSpPr>
          <p:cNvPr id="15369" name="Rectangle 10"/>
          <p:cNvSpPr>
            <a:spLocks noChangeArrowheads="1"/>
          </p:cNvSpPr>
          <p:nvPr/>
        </p:nvSpPr>
        <p:spPr bwMode="auto">
          <a:xfrm>
            <a:off x="5238750" y="4648200"/>
            <a:ext cx="6715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99CC00"/>
                </a:solidFill>
              </a:rPr>
              <a:t>car</a:t>
            </a:r>
            <a:r>
              <a:rPr lang="en-US" dirty="0"/>
              <a:t>.</a:t>
            </a:r>
          </a:p>
        </p:txBody>
      </p:sp>
      <p:cxnSp>
        <p:nvCxnSpPr>
          <p:cNvPr id="15370" name="AutoShape 11"/>
          <p:cNvCxnSpPr>
            <a:cxnSpLocks noChangeShapeType="1"/>
            <a:stCxn id="15367" idx="2"/>
            <a:endCxn id="15366" idx="2"/>
          </p:cNvCxnSpPr>
          <p:nvPr/>
        </p:nvCxnSpPr>
        <p:spPr bwMode="auto">
          <a:xfrm rot="5400000">
            <a:off x="3779838" y="4718050"/>
            <a:ext cx="1588" cy="776287"/>
          </a:xfrm>
          <a:prstGeom prst="curvedConnector3">
            <a:avLst>
              <a:gd name="adj1" fmla="val 144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5371" name="Text Box 12"/>
          <p:cNvSpPr txBox="1">
            <a:spLocks noChangeArrowheads="1"/>
          </p:cNvSpPr>
          <p:nvPr/>
        </p:nvSpPr>
        <p:spPr bwMode="auto">
          <a:xfrm>
            <a:off x="3486150" y="5330825"/>
            <a:ext cx="7683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15372" name="AutoShape 13"/>
          <p:cNvCxnSpPr>
            <a:cxnSpLocks noChangeShapeType="1"/>
            <a:stCxn id="15369" idx="2"/>
            <a:endCxn id="15368" idx="2"/>
          </p:cNvCxnSpPr>
          <p:nvPr/>
        </p:nvCxnSpPr>
        <p:spPr bwMode="auto">
          <a:xfrm rot="16200000" flipV="1">
            <a:off x="5231606" y="4761707"/>
            <a:ext cx="3175" cy="684212"/>
          </a:xfrm>
          <a:prstGeom prst="curvedConnector3">
            <a:avLst>
              <a:gd name="adj1" fmla="val -7200000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5373" name="Text Box 14"/>
          <p:cNvSpPr txBox="1">
            <a:spLocks noChangeArrowheads="1"/>
          </p:cNvSpPr>
          <p:nvPr/>
        </p:nvSpPr>
        <p:spPr bwMode="auto">
          <a:xfrm>
            <a:off x="5162550" y="5334000"/>
            <a:ext cx="6794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POSS</a:t>
            </a:r>
          </a:p>
        </p:txBody>
      </p:sp>
      <p:cxnSp>
        <p:nvCxnSpPr>
          <p:cNvPr id="15374" name="AutoShape 15"/>
          <p:cNvCxnSpPr>
            <a:cxnSpLocks noChangeShapeType="1"/>
            <a:stCxn id="15367" idx="0"/>
            <a:endCxn id="15369" idx="0"/>
          </p:cNvCxnSpPr>
          <p:nvPr/>
        </p:nvCxnSpPr>
        <p:spPr bwMode="auto">
          <a:xfrm rot="5400000" flipV="1">
            <a:off x="4871244" y="3945731"/>
            <a:ext cx="1588" cy="1406525"/>
          </a:xfrm>
          <a:prstGeom prst="curvedConnector3">
            <a:avLst>
              <a:gd name="adj1" fmla="val -206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5375" name="Text Box 16"/>
          <p:cNvSpPr txBox="1">
            <a:spLocks noChangeArrowheads="1"/>
          </p:cNvSpPr>
          <p:nvPr/>
        </p:nvSpPr>
        <p:spPr bwMode="auto">
          <a:xfrm>
            <a:off x="4781550" y="4038600"/>
            <a:ext cx="6588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DOBJ</a:t>
            </a:r>
          </a:p>
        </p:txBody>
      </p:sp>
      <p:sp>
        <p:nvSpPr>
          <p:cNvPr id="15376" name="Text Box 17"/>
          <p:cNvSpPr txBox="1">
            <a:spLocks noChangeArrowheads="1"/>
          </p:cNvSpPr>
          <p:nvPr/>
        </p:nvSpPr>
        <p:spPr bwMode="auto">
          <a:xfrm>
            <a:off x="6610350" y="4648200"/>
            <a:ext cx="4651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It</a:t>
            </a:r>
            <a:r>
              <a:rPr lang="en-US" sz="2400" baseline="-25000"/>
              <a:t>1</a:t>
            </a:r>
            <a:endParaRPr lang="en-US" sz="2400"/>
          </a:p>
        </p:txBody>
      </p:sp>
      <p:sp>
        <p:nvSpPr>
          <p:cNvPr id="15377" name="Rectangle 18"/>
          <p:cNvSpPr>
            <a:spLocks noChangeArrowheads="1"/>
          </p:cNvSpPr>
          <p:nvPr/>
        </p:nvSpPr>
        <p:spPr bwMode="auto">
          <a:xfrm>
            <a:off x="7143750" y="4648200"/>
            <a:ext cx="10429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upset</a:t>
            </a:r>
            <a:r>
              <a:rPr lang="en-US" sz="2400" baseline="-25000"/>
              <a:t>1</a:t>
            </a:r>
          </a:p>
        </p:txBody>
      </p:sp>
      <p:sp>
        <p:nvSpPr>
          <p:cNvPr id="15378" name="Rectangle 20"/>
          <p:cNvSpPr>
            <a:spLocks noChangeArrowheads="1"/>
          </p:cNvSpPr>
          <p:nvPr/>
        </p:nvSpPr>
        <p:spPr bwMode="auto">
          <a:xfrm>
            <a:off x="8286750" y="4648200"/>
            <a:ext cx="8572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A3A3"/>
                </a:solidFill>
              </a:rPr>
              <a:t>Amy</a:t>
            </a:r>
            <a:r>
              <a:rPr lang="en-US" dirty="0"/>
              <a:t>.</a:t>
            </a:r>
          </a:p>
        </p:txBody>
      </p:sp>
      <p:cxnSp>
        <p:nvCxnSpPr>
          <p:cNvPr id="15379" name="AutoShape 21"/>
          <p:cNvCxnSpPr>
            <a:cxnSpLocks noChangeShapeType="1"/>
            <a:stCxn id="15377" idx="2"/>
            <a:endCxn id="15376" idx="2"/>
          </p:cNvCxnSpPr>
          <p:nvPr/>
        </p:nvCxnSpPr>
        <p:spPr bwMode="auto">
          <a:xfrm rot="5400000">
            <a:off x="7254082" y="4695031"/>
            <a:ext cx="1588" cy="822325"/>
          </a:xfrm>
          <a:prstGeom prst="curvedConnector3">
            <a:avLst>
              <a:gd name="adj1" fmla="val 144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5380" name="Text Box 22"/>
          <p:cNvSpPr txBox="1">
            <a:spLocks noChangeArrowheads="1"/>
          </p:cNvSpPr>
          <p:nvPr/>
        </p:nvSpPr>
        <p:spPr bwMode="auto">
          <a:xfrm>
            <a:off x="7067550" y="5330825"/>
            <a:ext cx="7683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15381" name="AutoShape 25"/>
          <p:cNvCxnSpPr>
            <a:cxnSpLocks noChangeShapeType="1"/>
            <a:stCxn id="15377" idx="0"/>
            <a:endCxn id="15378" idx="0"/>
          </p:cNvCxnSpPr>
          <p:nvPr/>
        </p:nvCxnSpPr>
        <p:spPr bwMode="auto">
          <a:xfrm rot="5400000" flipH="1" flipV="1">
            <a:off x="8190309" y="4123135"/>
            <a:ext cx="1588" cy="1050131"/>
          </a:xfrm>
          <a:prstGeom prst="curvedConnector3">
            <a:avLst>
              <a:gd name="adj1" fmla="val 14395466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15382" name="Text Box 26"/>
          <p:cNvSpPr txBox="1">
            <a:spLocks noChangeArrowheads="1"/>
          </p:cNvSpPr>
          <p:nvPr/>
        </p:nvSpPr>
        <p:spPr bwMode="auto">
          <a:xfrm>
            <a:off x="7981950" y="4038600"/>
            <a:ext cx="6588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DOBJ</a:t>
            </a:r>
          </a:p>
        </p:txBody>
      </p:sp>
      <p:sp>
        <p:nvSpPr>
          <p:cNvPr id="15383" name="TextBox 26"/>
          <p:cNvSpPr txBox="1">
            <a:spLocks noChangeArrowheads="1"/>
          </p:cNvSpPr>
          <p:nvPr/>
        </p:nvSpPr>
        <p:spPr bwMode="auto">
          <a:xfrm>
            <a:off x="228600" y="4133671"/>
            <a:ext cx="266700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…</a:t>
            </a:r>
          </a:p>
          <a:p>
            <a:r>
              <a:rPr lang="en-US" dirty="0"/>
              <a:t>4. </a:t>
            </a:r>
            <a:r>
              <a:rPr lang="en-US" dirty="0" smtClean="0"/>
              <a:t>SE </a:t>
            </a:r>
            <a:r>
              <a:rPr lang="en-US" dirty="0"/>
              <a:t>–</a:t>
            </a:r>
            <a:r>
              <a:rPr lang="en-US" sz="1400" dirty="0"/>
              <a:t>DOBJ</a:t>
            </a:r>
            <a:r>
              <a:rPr lang="en-US" dirty="0">
                <a:sym typeface="Wingdings" pitchFamily="2" charset="2"/>
              </a:rPr>
              <a:t> Mention</a:t>
            </a:r>
          </a:p>
          <a:p>
            <a:r>
              <a:rPr lang="en-US" dirty="0"/>
              <a:t>5. </a:t>
            </a:r>
            <a:r>
              <a:rPr lang="en-US" dirty="0" smtClean="0"/>
              <a:t>SE </a:t>
            </a:r>
            <a:r>
              <a:rPr lang="en-US" dirty="0"/>
              <a:t>–</a:t>
            </a:r>
            <a:r>
              <a:rPr lang="en-US" sz="1400" dirty="0"/>
              <a:t>NSUBJ</a:t>
            </a:r>
            <a:r>
              <a:rPr lang="en-US" dirty="0">
                <a:sym typeface="Wingdings" pitchFamily="2" charset="2"/>
              </a:rPr>
              <a:t> Mention</a:t>
            </a:r>
            <a:endParaRPr lang="en-US" dirty="0"/>
          </a:p>
          <a:p>
            <a:r>
              <a:rPr lang="en-US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to target from a corpus:</a:t>
            </a:r>
          </a:p>
          <a:p>
            <a:pPr lvl="1" eaLnBrk="1" hangingPunct="1"/>
            <a:r>
              <a:rPr lang="en-US" u="sng" dirty="0" smtClean="0"/>
              <a:t>Bill</a:t>
            </a:r>
            <a:r>
              <a:rPr lang="en-US" dirty="0" smtClean="0"/>
              <a:t> </a:t>
            </a:r>
            <a:r>
              <a:rPr lang="en-US" i="1" dirty="0" smtClean="0"/>
              <a:t>likes</a:t>
            </a:r>
            <a:r>
              <a:rPr lang="en-US" baseline="-25000" dirty="0" smtClean="0"/>
              <a:t>1</a:t>
            </a:r>
            <a:r>
              <a:rPr lang="en-US" dirty="0" smtClean="0"/>
              <a:t> the </a:t>
            </a:r>
            <a:r>
              <a:rPr lang="en-US" u="sng" dirty="0" smtClean="0"/>
              <a:t>car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u="sng" dirty="0" smtClean="0"/>
              <a:t>Sarah</a:t>
            </a:r>
            <a:r>
              <a:rPr lang="en-US" dirty="0" smtClean="0"/>
              <a:t> knows it.</a:t>
            </a:r>
          </a:p>
          <a:p>
            <a:pPr lvl="1"/>
            <a:r>
              <a:rPr lang="en-US" dirty="0" smtClean="0"/>
              <a:t>Classification:</a:t>
            </a:r>
          </a:p>
          <a:p>
            <a:pPr lvl="2"/>
            <a:r>
              <a:rPr lang="en-US" dirty="0" smtClean="0"/>
              <a:t>Three independent binary classifier calls</a:t>
            </a:r>
          </a:p>
          <a:p>
            <a:pPr lvl="2" eaLnBrk="1" hangingPunct="1"/>
            <a:r>
              <a:rPr lang="en-US" dirty="0" smtClean="0"/>
              <a:t>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car</a:t>
            </a:r>
            <a:r>
              <a:rPr lang="en-US" dirty="0" smtClean="0"/>
              <a:t>) =? Target/Not Target</a:t>
            </a:r>
          </a:p>
          <a:p>
            <a:pPr lvl="2" eaLnBrk="1" hangingPunct="1"/>
            <a:r>
              <a:rPr lang="en-US" dirty="0" smtClean="0"/>
              <a:t>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Bill</a:t>
            </a:r>
            <a:r>
              <a:rPr lang="en-US" dirty="0" smtClean="0"/>
              <a:t>) =? Target/Not Target</a:t>
            </a:r>
          </a:p>
          <a:p>
            <a:pPr lvl="2" eaLnBrk="1" hangingPunct="1"/>
            <a:r>
              <a:rPr lang="en-US" dirty="0" smtClean="0"/>
              <a:t>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Sarah</a:t>
            </a:r>
            <a:r>
              <a:rPr lang="en-US" dirty="0" smtClean="0"/>
              <a:t>) =? Target/Not Target</a:t>
            </a:r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Our Approach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43399"/>
          </a:xfrm>
        </p:spPr>
        <p:txBody>
          <a:bodyPr/>
          <a:lstStyle/>
          <a:p>
            <a:pPr eaLnBrk="1" hangingPunct="1"/>
            <a:r>
              <a:rPr lang="en-US" dirty="0" smtClean="0"/>
              <a:t>Supervised Ranking</a:t>
            </a:r>
          </a:p>
          <a:p>
            <a:pPr lvl="1" eaLnBrk="1" hangingPunct="1"/>
            <a:r>
              <a:rPr lang="en-US" u="sng" dirty="0" smtClean="0"/>
              <a:t>Bill</a:t>
            </a:r>
            <a:r>
              <a:rPr lang="en-US" dirty="0" smtClean="0"/>
              <a:t> </a:t>
            </a:r>
            <a:r>
              <a:rPr lang="en-US" i="1" dirty="0" smtClean="0"/>
              <a:t>likes</a:t>
            </a:r>
            <a:r>
              <a:rPr lang="en-US" baseline="-25000" dirty="0" smtClean="0"/>
              <a:t>1</a:t>
            </a:r>
            <a:r>
              <a:rPr lang="en-US" dirty="0" smtClean="0"/>
              <a:t> the </a:t>
            </a:r>
            <a:r>
              <a:rPr lang="en-US" u="sng" dirty="0" smtClean="0"/>
              <a:t>car</a:t>
            </a:r>
            <a:r>
              <a:rPr lang="en-US" baseline="-25000" dirty="0" smtClean="0"/>
              <a:t>1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u="sng" dirty="0" smtClean="0"/>
              <a:t>Sarah</a:t>
            </a:r>
            <a:r>
              <a:rPr lang="en-US" dirty="0" smtClean="0"/>
              <a:t> knows it.</a:t>
            </a:r>
          </a:p>
          <a:p>
            <a:pPr lvl="1" eaLnBrk="1" hangingPunct="1"/>
            <a:r>
              <a:rPr lang="en-US" dirty="0" smtClean="0"/>
              <a:t>Rank </a:t>
            </a:r>
            <a:r>
              <a:rPr lang="en-US" u="sng" dirty="0" smtClean="0"/>
              <a:t>Bill</a:t>
            </a:r>
            <a:r>
              <a:rPr lang="en-US" dirty="0" smtClean="0"/>
              <a:t>, </a:t>
            </a:r>
            <a:r>
              <a:rPr lang="en-US" u="sng" dirty="0" smtClean="0"/>
              <a:t>car</a:t>
            </a:r>
            <a:r>
              <a:rPr lang="en-US" dirty="0" smtClean="0"/>
              <a:t>, and </a:t>
            </a:r>
            <a:r>
              <a:rPr lang="en-US" u="sng" dirty="0" smtClean="0"/>
              <a:t>Sarah</a:t>
            </a:r>
            <a:r>
              <a:rPr lang="en-US" dirty="0" smtClean="0"/>
              <a:t> by likelihood of being a target of </a:t>
            </a:r>
            <a:r>
              <a:rPr lang="en-US" i="1" dirty="0" smtClean="0"/>
              <a:t>like</a:t>
            </a:r>
          </a:p>
          <a:p>
            <a:pPr lvl="2" eaLnBrk="1" hangingPunct="1"/>
            <a:r>
              <a:rPr lang="en-US" dirty="0" smtClean="0"/>
              <a:t>Ensure </a:t>
            </a:r>
            <a:r>
              <a:rPr lang="en-US" u="sng" dirty="0" smtClean="0"/>
              <a:t>car</a:t>
            </a:r>
            <a:r>
              <a:rPr lang="en-US" dirty="0" smtClean="0"/>
              <a:t> is ranked the highest</a:t>
            </a:r>
          </a:p>
          <a:p>
            <a:pPr lvl="1" eaLnBrk="1" hangingPunct="1"/>
            <a:r>
              <a:rPr lang="en-US" dirty="0" smtClean="0"/>
              <a:t>Learn score function </a:t>
            </a:r>
            <a:r>
              <a:rPr lang="en-US" b="1" dirty="0" smtClean="0"/>
              <a:t>s </a:t>
            </a:r>
            <a:r>
              <a:rPr lang="en-US" dirty="0" smtClean="0"/>
              <a:t>to </a:t>
            </a:r>
            <a:r>
              <a:rPr lang="en-US" dirty="0" err="1" smtClean="0"/>
              <a:t>appx</a:t>
            </a:r>
            <a:r>
              <a:rPr lang="en-US" dirty="0" smtClean="0"/>
              <a:t>. rank:</a:t>
            </a:r>
          </a:p>
          <a:p>
            <a:pPr lvl="2" eaLnBrk="1" hangingPunct="1"/>
            <a:r>
              <a:rPr lang="en-US" dirty="0" smtClean="0"/>
              <a:t>Input: features relating sentiment expression, mention</a:t>
            </a:r>
          </a:p>
          <a:p>
            <a:pPr lvl="2" eaLnBrk="1" hangingPunct="1"/>
            <a:r>
              <a:rPr lang="en-US" dirty="0" smtClean="0"/>
              <a:t>Output: number that reflects rankings</a:t>
            </a:r>
          </a:p>
          <a:p>
            <a:pPr lvl="2" eaLnBrk="1" hangingPunct="1"/>
            <a:r>
              <a:rPr lang="en-US" dirty="0" smtClean="0"/>
              <a:t>s(features(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car</a:t>
            </a:r>
            <a:r>
              <a:rPr lang="en-US" dirty="0" smtClean="0"/>
              <a:t>)) &lt; s(features(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Bill</a:t>
            </a:r>
            <a:r>
              <a:rPr lang="en-US" dirty="0" smtClean="0"/>
              <a:t>))</a:t>
            </a:r>
          </a:p>
          <a:p>
            <a:pPr lvl="2" eaLnBrk="1" hangingPunct="1"/>
            <a:r>
              <a:rPr lang="en-US" dirty="0" smtClean="0"/>
              <a:t>s(features(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car</a:t>
            </a:r>
            <a:r>
              <a:rPr lang="en-US" dirty="0" smtClean="0"/>
              <a:t>)) &lt; s(features(</a:t>
            </a:r>
            <a:r>
              <a:rPr lang="en-US" i="1" dirty="0" smtClean="0"/>
              <a:t>like</a:t>
            </a:r>
            <a:r>
              <a:rPr lang="en-US" dirty="0" smtClean="0"/>
              <a:t>, </a:t>
            </a:r>
            <a:r>
              <a:rPr lang="en-US" u="sng" dirty="0" smtClean="0"/>
              <a:t>Sarah</a:t>
            </a:r>
            <a:r>
              <a:rPr lang="en-US" dirty="0" smtClean="0"/>
              <a:t>))</a:t>
            </a:r>
          </a:p>
          <a:p>
            <a:pPr lvl="1" eaLnBrk="1" hangingPunct="1">
              <a:buFontTx/>
              <a:buNone/>
            </a:pPr>
            <a:endParaRPr lang="en-US" u="sng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Approach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057400"/>
          </a:xfrm>
        </p:spPr>
        <p:txBody>
          <a:bodyPr/>
          <a:lstStyle/>
          <a:p>
            <a:pPr eaLnBrk="1" hangingPunct="1"/>
            <a:r>
              <a:rPr lang="en-US" dirty="0" smtClean="0"/>
              <a:t>Learn score function given ranks:</a:t>
            </a:r>
          </a:p>
          <a:p>
            <a:pPr lvl="1" eaLnBrk="1" hangingPunct="1"/>
            <a:r>
              <a:rPr lang="en-US" dirty="0" smtClean="0"/>
              <a:t>Given: </a:t>
            </a:r>
          </a:p>
          <a:p>
            <a:pPr lvl="2" eaLnBrk="1" hangingPunct="1"/>
            <a:r>
              <a:rPr lang="en-US" u="sng" dirty="0" smtClean="0"/>
              <a:t>My</a:t>
            </a:r>
            <a:r>
              <a:rPr lang="en-US" dirty="0" smtClean="0"/>
              <a:t> </a:t>
            </a:r>
            <a:r>
              <a:rPr lang="en-US" u="sng" dirty="0" smtClean="0"/>
              <a:t>car</a:t>
            </a:r>
            <a:r>
              <a:rPr lang="en-US" dirty="0" smtClean="0"/>
              <a:t> gets </a:t>
            </a:r>
            <a:r>
              <a:rPr lang="en-US" i="1" dirty="0" smtClean="0"/>
              <a:t>good</a:t>
            </a:r>
            <a:r>
              <a:rPr lang="en-US" i="1" baseline="-25000" dirty="0" smtClean="0"/>
              <a:t>1</a:t>
            </a:r>
            <a:r>
              <a:rPr lang="en-US" dirty="0" smtClean="0"/>
              <a:t> </a:t>
            </a:r>
            <a:r>
              <a:rPr lang="en-US" u="sng" dirty="0" smtClean="0"/>
              <a:t>gas milage</a:t>
            </a:r>
            <a:r>
              <a:rPr lang="en-US" i="1" baseline="-25000" dirty="0" smtClean="0"/>
              <a:t>1</a:t>
            </a:r>
            <a:r>
              <a:rPr lang="en-US" dirty="0" smtClean="0"/>
              <a:t>.</a:t>
            </a:r>
          </a:p>
          <a:p>
            <a:pPr lvl="3" eaLnBrk="1" hangingPunct="1"/>
            <a:r>
              <a:rPr lang="en-US" dirty="0" smtClean="0"/>
              <a:t>Ranks for </a:t>
            </a:r>
            <a:r>
              <a:rPr lang="en-US" i="1" dirty="0" smtClean="0"/>
              <a:t>good</a:t>
            </a:r>
            <a:r>
              <a:rPr lang="en-US" dirty="0" smtClean="0"/>
              <a:t>: </a:t>
            </a:r>
            <a:r>
              <a:rPr lang="en-US" u="sng" dirty="0" smtClean="0"/>
              <a:t>gas mileage</a:t>
            </a:r>
            <a:r>
              <a:rPr lang="en-US" dirty="0" smtClean="0"/>
              <a:t>: 0, </a:t>
            </a:r>
            <a:r>
              <a:rPr lang="en-US" u="sng" dirty="0" smtClean="0"/>
              <a:t>car</a:t>
            </a:r>
            <a:r>
              <a:rPr lang="en-US" dirty="0" smtClean="0"/>
              <a:t>: 1, </a:t>
            </a:r>
            <a:r>
              <a:rPr lang="en-US" u="sng" dirty="0" smtClean="0"/>
              <a:t>my</a:t>
            </a:r>
            <a:r>
              <a:rPr lang="en-US" dirty="0" smtClean="0"/>
              <a:t>: 1, </a:t>
            </a:r>
          </a:p>
          <a:p>
            <a:pPr lvl="2" eaLnBrk="1" hangingPunct="1"/>
            <a:r>
              <a:rPr lang="en-US" u="sng" dirty="0" smtClean="0"/>
              <a:t>It</a:t>
            </a:r>
            <a:r>
              <a:rPr lang="en-US" dirty="0" smtClean="0"/>
              <a:t> </a:t>
            </a:r>
            <a:r>
              <a:rPr lang="en-US" u="sng" dirty="0" smtClean="0"/>
              <a:t>handles</a:t>
            </a:r>
            <a:r>
              <a:rPr lang="en-US" i="1" baseline="-25000" dirty="0" smtClean="0"/>
              <a:t>2</a:t>
            </a:r>
            <a:r>
              <a:rPr lang="en-US" dirty="0" smtClean="0"/>
              <a:t> </a:t>
            </a:r>
            <a:r>
              <a:rPr lang="en-US" i="1" dirty="0" smtClean="0"/>
              <a:t>well</a:t>
            </a:r>
            <a:r>
              <a:rPr lang="en-US" i="1" baseline="-25000" dirty="0" smtClean="0"/>
              <a:t>2</a:t>
            </a:r>
            <a:r>
              <a:rPr lang="en-US" dirty="0" smtClean="0"/>
              <a:t>.</a:t>
            </a:r>
          </a:p>
          <a:p>
            <a:pPr lvl="3" eaLnBrk="1" hangingPunct="1"/>
            <a:r>
              <a:rPr lang="en-US" dirty="0" smtClean="0"/>
              <a:t>Ranks for </a:t>
            </a:r>
            <a:r>
              <a:rPr lang="en-US" i="1" dirty="0" smtClean="0"/>
              <a:t>well</a:t>
            </a:r>
            <a:r>
              <a:rPr lang="en-US" dirty="0" smtClean="0"/>
              <a:t>: </a:t>
            </a:r>
            <a:r>
              <a:rPr lang="en-US" u="sng" dirty="0" smtClean="0"/>
              <a:t>handles</a:t>
            </a:r>
            <a:r>
              <a:rPr lang="en-US" dirty="0" smtClean="0"/>
              <a:t>: 0, </a:t>
            </a:r>
            <a:r>
              <a:rPr lang="en-US" u="sng" dirty="0" smtClean="0"/>
              <a:t>it</a:t>
            </a:r>
            <a:r>
              <a:rPr lang="en-US" dirty="0" smtClean="0"/>
              <a:t>: 1</a:t>
            </a:r>
          </a:p>
          <a:p>
            <a:pPr lvl="1" eaLnBrk="1" hangingPunct="1"/>
            <a:r>
              <a:rPr lang="en-US" dirty="0" smtClean="0"/>
              <a:t>For score function </a:t>
            </a:r>
            <a:r>
              <a:rPr lang="en-US" b="1" dirty="0" smtClean="0"/>
              <a:t>s </a:t>
            </a:r>
            <a:r>
              <a:rPr lang="en-US" dirty="0" smtClean="0"/>
              <a:t>ensure that:</a:t>
            </a:r>
          </a:p>
          <a:p>
            <a:pPr lvl="2" eaLnBrk="1" hangingPunct="1"/>
            <a:r>
              <a:rPr lang="en-US" sz="2000" dirty="0" smtClean="0"/>
              <a:t>s(features(</a:t>
            </a:r>
            <a:r>
              <a:rPr lang="en-US" sz="2000" i="1" dirty="0" smtClean="0"/>
              <a:t>good</a:t>
            </a:r>
            <a:r>
              <a:rPr lang="en-US" sz="2000" dirty="0" smtClean="0"/>
              <a:t>, </a:t>
            </a:r>
            <a:r>
              <a:rPr lang="en-US" sz="2000" u="sng" dirty="0" smtClean="0"/>
              <a:t>gas mileage</a:t>
            </a:r>
            <a:r>
              <a:rPr lang="en-US" sz="2000" dirty="0" smtClean="0"/>
              <a:t>)) &lt; s(features(</a:t>
            </a:r>
            <a:r>
              <a:rPr lang="en-US" sz="2000" i="1" dirty="0" smtClean="0"/>
              <a:t>good</a:t>
            </a:r>
            <a:r>
              <a:rPr lang="en-US" sz="2000" dirty="0" smtClean="0"/>
              <a:t>, </a:t>
            </a:r>
            <a:r>
              <a:rPr lang="en-US" sz="2000" u="sng" dirty="0" smtClean="0"/>
              <a:t>car</a:t>
            </a:r>
            <a:r>
              <a:rPr lang="en-US" sz="2000" dirty="0" smtClean="0"/>
              <a:t>)) </a:t>
            </a:r>
          </a:p>
          <a:p>
            <a:pPr lvl="2" eaLnBrk="1" hangingPunct="1"/>
            <a:r>
              <a:rPr lang="en-US" sz="2000" dirty="0" smtClean="0"/>
              <a:t>s(features(</a:t>
            </a:r>
            <a:r>
              <a:rPr lang="en-US" sz="2000" i="1" dirty="0" smtClean="0"/>
              <a:t>good</a:t>
            </a:r>
            <a:r>
              <a:rPr lang="en-US" sz="2000" dirty="0" smtClean="0"/>
              <a:t>, </a:t>
            </a:r>
            <a:r>
              <a:rPr lang="en-US" sz="2000" u="sng" dirty="0" smtClean="0"/>
              <a:t>gas mileage</a:t>
            </a:r>
            <a:r>
              <a:rPr lang="en-US" sz="2000" dirty="0" smtClean="0"/>
              <a:t>)) &lt; s(features(</a:t>
            </a:r>
            <a:r>
              <a:rPr lang="en-US" sz="2000" i="1" dirty="0" smtClean="0"/>
              <a:t>good</a:t>
            </a:r>
            <a:r>
              <a:rPr lang="en-US" sz="2000" dirty="0" smtClean="0"/>
              <a:t>, </a:t>
            </a:r>
            <a:r>
              <a:rPr lang="en-US" sz="2000" u="sng" dirty="0" smtClean="0"/>
              <a:t>my</a:t>
            </a:r>
            <a:r>
              <a:rPr lang="en-US" sz="2000" dirty="0" smtClean="0"/>
              <a:t>)) </a:t>
            </a:r>
          </a:p>
          <a:p>
            <a:pPr lvl="2" eaLnBrk="1" hangingPunct="1"/>
            <a:r>
              <a:rPr lang="en-US" sz="2000" dirty="0" smtClean="0"/>
              <a:t>s(features(</a:t>
            </a:r>
            <a:r>
              <a:rPr lang="en-US" sz="2000" i="1" dirty="0" smtClean="0"/>
              <a:t>well</a:t>
            </a:r>
            <a:r>
              <a:rPr lang="en-US" sz="2000" dirty="0" smtClean="0"/>
              <a:t>, </a:t>
            </a:r>
            <a:r>
              <a:rPr lang="en-US" sz="2000" u="sng" dirty="0" smtClean="0"/>
              <a:t>handles</a:t>
            </a:r>
            <a:r>
              <a:rPr lang="en-US" sz="2000" dirty="0" smtClean="0"/>
              <a:t>)) &lt; s(features(</a:t>
            </a:r>
            <a:r>
              <a:rPr lang="en-US" sz="2000" i="1" dirty="0" smtClean="0"/>
              <a:t>well</a:t>
            </a:r>
            <a:r>
              <a:rPr lang="en-US" sz="2000" dirty="0" smtClean="0"/>
              <a:t>, </a:t>
            </a:r>
            <a:r>
              <a:rPr lang="en-US" sz="2000" u="sng" dirty="0" smtClean="0"/>
              <a:t>it</a:t>
            </a:r>
            <a:r>
              <a:rPr lang="en-US" sz="2000" dirty="0" smtClean="0"/>
              <a:t>))</a:t>
            </a:r>
          </a:p>
          <a:p>
            <a:pPr lvl="1" eaLnBrk="1" hangingPunct="1"/>
            <a:r>
              <a:rPr lang="en-US" dirty="0" smtClean="0"/>
              <a:t>Ensure difference ≥ 1 </a:t>
            </a:r>
            <a:endParaRPr lang="en-US" sz="2000" dirty="0" smtClean="0"/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Approach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 </a:t>
            </a:r>
            <a:r>
              <a:rPr lang="en-US" dirty="0" err="1" smtClean="0"/>
              <a:t>RankSVM</a:t>
            </a:r>
            <a:r>
              <a:rPr lang="en-US" dirty="0" smtClean="0"/>
              <a:t> to perform supervised ranking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Features</a:t>
            </a:r>
          </a:p>
          <a:p>
            <a:pPr lvl="1" eaLnBrk="1" hangingPunct="1"/>
            <a:r>
              <a:rPr lang="en-US" dirty="0" smtClean="0"/>
              <a:t>Incorporate syntax (dependency parse)</a:t>
            </a:r>
          </a:p>
          <a:p>
            <a:pPr lvl="1" eaLnBrk="1" hangingPunct="1"/>
            <a:r>
              <a:rPr lang="en-US" dirty="0" smtClean="0"/>
              <a:t>Extract labeled-dependency paths between mentions and sentiment expressions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43000" y="2762250"/>
            <a:ext cx="7391400" cy="666750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Joachims</a:t>
            </a:r>
            <a:r>
              <a:rPr lang="en-US" dirty="0"/>
              <a:t>, T. 2002. Optimizing search engines using </a:t>
            </a:r>
            <a:r>
              <a:rPr lang="en-US" dirty="0" err="1"/>
              <a:t>clickthrough</a:t>
            </a:r>
            <a:r>
              <a:rPr lang="en-US" dirty="0"/>
              <a:t> data. </a:t>
            </a:r>
            <a:r>
              <a:rPr lang="en-US" i="1" dirty="0"/>
              <a:t>KDD.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Sentiment Analysis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0386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  “While the dealership was </a:t>
            </a:r>
            <a:r>
              <a:rPr lang="en-US" dirty="0" smtClean="0">
                <a:solidFill>
                  <a:srgbClr val="99CC00"/>
                </a:solidFill>
              </a:rPr>
              <a:t>easy to find</a:t>
            </a:r>
            <a:r>
              <a:rPr lang="en-US" dirty="0" smtClean="0"/>
              <a:t> and the salesman was </a:t>
            </a:r>
            <a:r>
              <a:rPr lang="en-US" dirty="0" smtClean="0">
                <a:solidFill>
                  <a:srgbClr val="99CC00"/>
                </a:solidFill>
              </a:rPr>
              <a:t>friendly</a:t>
            </a:r>
            <a:r>
              <a:rPr lang="en-US" dirty="0" smtClean="0"/>
              <a:t>, the car I bought turned out to be a </a:t>
            </a:r>
            <a:r>
              <a:rPr lang="en-US" dirty="0" smtClean="0">
                <a:solidFill>
                  <a:srgbClr val="FFA3A3"/>
                </a:solidFill>
              </a:rPr>
              <a:t>disappointment</a:t>
            </a:r>
            <a:r>
              <a:rPr lang="en-US" dirty="0" smtClean="0"/>
              <a:t>.”</a:t>
            </a:r>
          </a:p>
          <a:p>
            <a:endParaRPr lang="en-US" dirty="0" smtClean="0"/>
          </a:p>
          <a:p>
            <a:r>
              <a:rPr lang="en-US" dirty="0" smtClean="0"/>
              <a:t>Bag of words:</a:t>
            </a:r>
          </a:p>
          <a:p>
            <a:pPr lvl="1"/>
            <a:r>
              <a:rPr lang="en-US" dirty="0" smtClean="0"/>
              <a:t>Two positive terms, one negative term</a:t>
            </a:r>
          </a:p>
          <a:p>
            <a:pPr lvl="1"/>
            <a:r>
              <a:rPr lang="en-US" dirty="0" smtClean="0"/>
              <a:t>Conclusion: author likes the 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2667000" cy="1143000"/>
          </a:xfrm>
        </p:spPr>
        <p:txBody>
          <a:bodyPr/>
          <a:lstStyle/>
          <a:p>
            <a:pPr algn="l" eaLnBrk="1" hangingPunct="1"/>
            <a:r>
              <a:rPr lang="en-US" smtClean="0"/>
              <a:t>Features</a:t>
            </a:r>
            <a:endParaRPr lang="en-US" u="sng" smtClean="0"/>
          </a:p>
        </p:txBody>
      </p:sp>
      <p:graphicFrame>
        <p:nvGraphicFramePr>
          <p:cNvPr id="21875" name="Group 371"/>
          <p:cNvGraphicFramePr>
            <a:graphicFrameLocks noGrp="1"/>
          </p:cNvGraphicFramePr>
          <p:nvPr/>
        </p:nvGraphicFramePr>
        <p:xfrm>
          <a:off x="457200" y="2294568"/>
          <a:ext cx="6248400" cy="4385214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124200"/>
                <a:gridCol w="3124200"/>
              </a:tblGrid>
              <a:tr h="347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Feature: likes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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blue car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Example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# tokens distance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608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# sentiment expressions between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# mentions between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Lexical path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to drive the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Lexical stem path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to drive the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POS path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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TO, VBD, DT </a:t>
                      </a: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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Stem + labeled dep. path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like ::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↓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XCOMP,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↓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DOBJ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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Labeled dependency path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  ↓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XCOMP,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↓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DOBJ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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Semantic type of mention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Car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</a:tr>
              <a:tr h="37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POS tags of s.exp., mention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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VBP, NN 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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</a:txBody>
                  <a:tcPr marL="137160" horzOverflow="overflow"/>
                </a:tc>
              </a:tr>
            </a:tbl>
          </a:graphicData>
        </a:graphic>
      </p:graphicFrame>
      <p:sp>
        <p:nvSpPr>
          <p:cNvPr id="22569" name="Rectangle 8"/>
          <p:cNvSpPr>
            <a:spLocks noChangeArrowheads="1"/>
          </p:cNvSpPr>
          <p:nvPr/>
        </p:nvSpPr>
        <p:spPr bwMode="auto">
          <a:xfrm>
            <a:off x="3548063" y="1138238"/>
            <a:ext cx="7953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Paul</a:t>
            </a:r>
            <a:endParaRPr lang="en-US" sz="2400" u="sng" baseline="-25000"/>
          </a:p>
        </p:txBody>
      </p:sp>
      <p:sp>
        <p:nvSpPr>
          <p:cNvPr id="22570" name="Rectangle 8"/>
          <p:cNvSpPr>
            <a:spLocks noChangeArrowheads="1"/>
          </p:cNvSpPr>
          <p:nvPr/>
        </p:nvSpPr>
        <p:spPr bwMode="auto">
          <a:xfrm>
            <a:off x="4425950" y="1138238"/>
            <a:ext cx="908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likes</a:t>
            </a:r>
            <a:r>
              <a:rPr lang="en-US" sz="2400" baseline="-25000"/>
              <a:t>1</a:t>
            </a:r>
          </a:p>
        </p:txBody>
      </p:sp>
      <p:sp>
        <p:nvSpPr>
          <p:cNvPr id="22571" name="Rectangle 8"/>
          <p:cNvSpPr>
            <a:spLocks noChangeArrowheads="1"/>
          </p:cNvSpPr>
          <p:nvPr/>
        </p:nvSpPr>
        <p:spPr bwMode="auto">
          <a:xfrm>
            <a:off x="5353050" y="1138238"/>
            <a:ext cx="438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to</a:t>
            </a:r>
            <a:endParaRPr lang="en-US" sz="2400" baseline="-25000"/>
          </a:p>
        </p:txBody>
      </p:sp>
      <p:sp>
        <p:nvSpPr>
          <p:cNvPr id="22572" name="Rectangle 8"/>
          <p:cNvSpPr>
            <a:spLocks noChangeArrowheads="1"/>
          </p:cNvSpPr>
          <p:nvPr/>
        </p:nvSpPr>
        <p:spPr bwMode="auto">
          <a:xfrm>
            <a:off x="5859463" y="1138238"/>
            <a:ext cx="8461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drive</a:t>
            </a:r>
            <a:endParaRPr lang="en-US" sz="2400" baseline="-25000"/>
          </a:p>
        </p:txBody>
      </p:sp>
      <p:sp>
        <p:nvSpPr>
          <p:cNvPr id="22573" name="Rectangle 8"/>
          <p:cNvSpPr>
            <a:spLocks noChangeArrowheads="1"/>
          </p:cNvSpPr>
          <p:nvPr/>
        </p:nvSpPr>
        <p:spPr bwMode="auto">
          <a:xfrm>
            <a:off x="6707188" y="1138238"/>
            <a:ext cx="60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the</a:t>
            </a:r>
            <a:endParaRPr lang="en-US" sz="2400" baseline="-25000"/>
          </a:p>
        </p:txBody>
      </p:sp>
      <p:sp>
        <p:nvSpPr>
          <p:cNvPr id="22574" name="Rectangle 16"/>
          <p:cNvSpPr>
            <a:spLocks noChangeArrowheads="1"/>
          </p:cNvSpPr>
          <p:nvPr/>
        </p:nvSpPr>
        <p:spPr bwMode="auto">
          <a:xfrm>
            <a:off x="7456488" y="1135063"/>
            <a:ext cx="1382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99CC00"/>
                </a:solidFill>
              </a:rPr>
              <a:t>blue</a:t>
            </a:r>
            <a:r>
              <a:rPr lang="en-US" sz="2400" u="sng" dirty="0">
                <a:solidFill>
                  <a:srgbClr val="92D050"/>
                </a:solidFill>
              </a:rPr>
              <a:t> car</a:t>
            </a:r>
            <a:r>
              <a:rPr lang="en-US" sz="2400" baseline="-25000" dirty="0"/>
              <a:t>1</a:t>
            </a:r>
            <a:endParaRPr lang="en-US" sz="2400" u="sng" baseline="-25000" dirty="0"/>
          </a:p>
        </p:txBody>
      </p:sp>
      <p:cxnSp>
        <p:nvCxnSpPr>
          <p:cNvPr id="22575" name="AutoShape 11"/>
          <p:cNvCxnSpPr>
            <a:cxnSpLocks noChangeShapeType="1"/>
            <a:stCxn id="22570" idx="2"/>
            <a:endCxn id="22569" idx="2"/>
          </p:cNvCxnSpPr>
          <p:nvPr/>
        </p:nvCxnSpPr>
        <p:spPr bwMode="auto">
          <a:xfrm rot="5400000">
            <a:off x="4412456" y="1129507"/>
            <a:ext cx="1587" cy="933450"/>
          </a:xfrm>
          <a:prstGeom prst="curvedConnector3">
            <a:avLst>
              <a:gd name="adj1" fmla="val 250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2576" name="Text Box 12"/>
          <p:cNvSpPr txBox="1">
            <a:spLocks noChangeArrowheads="1"/>
          </p:cNvSpPr>
          <p:nvPr/>
        </p:nvSpPr>
        <p:spPr bwMode="auto">
          <a:xfrm>
            <a:off x="3200400" y="1752600"/>
            <a:ext cx="838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22577" name="AutoShape 11"/>
          <p:cNvCxnSpPr>
            <a:cxnSpLocks noChangeShapeType="1"/>
            <a:stCxn id="22570" idx="2"/>
            <a:endCxn id="22572" idx="2"/>
          </p:cNvCxnSpPr>
          <p:nvPr/>
        </p:nvCxnSpPr>
        <p:spPr bwMode="auto">
          <a:xfrm rot="16200000" flipH="1">
            <a:off x="5580856" y="894557"/>
            <a:ext cx="1587" cy="1403350"/>
          </a:xfrm>
          <a:prstGeom prst="curvedConnector3">
            <a:avLst>
              <a:gd name="adj1" fmla="val 274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2578" name="Text Box 12"/>
          <p:cNvSpPr txBox="1">
            <a:spLocks noChangeArrowheads="1"/>
          </p:cNvSpPr>
          <p:nvPr/>
        </p:nvSpPr>
        <p:spPr bwMode="auto">
          <a:xfrm>
            <a:off x="5945188" y="1905000"/>
            <a:ext cx="8366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DDDDDD"/>
                </a:solidFill>
              </a:rPr>
              <a:t>XCOMP</a:t>
            </a:r>
          </a:p>
        </p:txBody>
      </p:sp>
      <p:cxnSp>
        <p:nvCxnSpPr>
          <p:cNvPr id="22579" name="AutoShape 11"/>
          <p:cNvCxnSpPr>
            <a:cxnSpLocks noChangeShapeType="1"/>
            <a:stCxn id="22572" idx="0"/>
            <a:endCxn id="22571" idx="0"/>
          </p:cNvCxnSpPr>
          <p:nvPr/>
        </p:nvCxnSpPr>
        <p:spPr bwMode="auto">
          <a:xfrm rot="-5400000" flipH="1" flipV="1">
            <a:off x="5926931" y="783432"/>
            <a:ext cx="1587" cy="711200"/>
          </a:xfrm>
          <a:prstGeom prst="curvedConnector3">
            <a:avLst>
              <a:gd name="adj1" fmla="val -220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2580" name="Text Box 12"/>
          <p:cNvSpPr txBox="1">
            <a:spLocks noChangeArrowheads="1"/>
          </p:cNvSpPr>
          <p:nvPr/>
        </p:nvSpPr>
        <p:spPr bwMode="auto">
          <a:xfrm>
            <a:off x="5164138" y="609600"/>
            <a:ext cx="5508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DDDDDD"/>
                </a:solidFill>
              </a:rPr>
              <a:t>AUX</a:t>
            </a:r>
          </a:p>
        </p:txBody>
      </p:sp>
      <p:sp>
        <p:nvSpPr>
          <p:cNvPr id="22581" name="Text Box 12"/>
          <p:cNvSpPr txBox="1">
            <a:spLocks noChangeArrowheads="1"/>
          </p:cNvSpPr>
          <p:nvPr/>
        </p:nvSpPr>
        <p:spPr bwMode="auto">
          <a:xfrm>
            <a:off x="7799388" y="609600"/>
            <a:ext cx="6588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DDDDDD"/>
                </a:solidFill>
              </a:rPr>
              <a:t>DOBJ</a:t>
            </a:r>
          </a:p>
        </p:txBody>
      </p:sp>
      <p:cxnSp>
        <p:nvCxnSpPr>
          <p:cNvPr id="22582" name="AutoShape 11"/>
          <p:cNvCxnSpPr>
            <a:cxnSpLocks noChangeShapeType="1"/>
            <a:stCxn id="22572" idx="0"/>
            <a:endCxn id="22574" idx="0"/>
          </p:cNvCxnSpPr>
          <p:nvPr/>
        </p:nvCxnSpPr>
        <p:spPr bwMode="auto">
          <a:xfrm rot="-5400000">
            <a:off x="7214394" y="203994"/>
            <a:ext cx="3175" cy="1865313"/>
          </a:xfrm>
          <a:prstGeom prst="curvedConnector3">
            <a:avLst>
              <a:gd name="adj1" fmla="val 125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2583" name="Text Box 12"/>
          <p:cNvSpPr txBox="1">
            <a:spLocks noChangeArrowheads="1"/>
          </p:cNvSpPr>
          <p:nvPr/>
        </p:nvSpPr>
        <p:spPr bwMode="auto">
          <a:xfrm>
            <a:off x="7918450" y="1828800"/>
            <a:ext cx="5397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DDDDDD"/>
                </a:solidFill>
              </a:rPr>
              <a:t>DET</a:t>
            </a:r>
          </a:p>
        </p:txBody>
      </p:sp>
      <p:cxnSp>
        <p:nvCxnSpPr>
          <p:cNvPr id="22584" name="AutoShape 11"/>
          <p:cNvCxnSpPr>
            <a:cxnSpLocks noChangeShapeType="1"/>
            <a:stCxn id="22574" idx="2"/>
            <a:endCxn id="22573" idx="2"/>
          </p:cNvCxnSpPr>
          <p:nvPr/>
        </p:nvCxnSpPr>
        <p:spPr bwMode="auto">
          <a:xfrm rot="5400000">
            <a:off x="7578725" y="1025526"/>
            <a:ext cx="3175" cy="1136650"/>
          </a:xfrm>
          <a:prstGeom prst="curvedConnector3">
            <a:avLst>
              <a:gd name="adj1" fmla="val 126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4" name="Right Brace 23"/>
          <p:cNvSpPr/>
          <p:nvPr/>
        </p:nvSpPr>
        <p:spPr bwMode="auto">
          <a:xfrm>
            <a:off x="6781800" y="4038600"/>
            <a:ext cx="381000" cy="2590800"/>
          </a:xfrm>
          <a:prstGeom prst="rightBrace">
            <a:avLst/>
          </a:prstGeom>
          <a:noFill/>
          <a:ln w="25400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39000" y="486787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Encoded as binary features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Results – All parts-of-speech</a:t>
            </a:r>
          </a:p>
        </p:txBody>
      </p:sp>
      <p:sp>
        <p:nvSpPr>
          <p:cNvPr id="23587" name="Rectangle 37"/>
          <p:cNvSpPr>
            <a:spLocks noChangeArrowheads="1"/>
          </p:cNvSpPr>
          <p:nvPr/>
        </p:nvSpPr>
        <p:spPr bwMode="auto">
          <a:xfrm>
            <a:off x="457200" y="1447800"/>
            <a:ext cx="8458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10 fold cross validation over all data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533400" y="2133600"/>
          <a:ext cx="8077200" cy="4410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Verbs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66800" y="1143000"/>
            <a:ext cx="61670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Problem: 	</a:t>
            </a:r>
            <a:r>
              <a:rPr lang="en-US" sz="2400" u="sng" dirty="0" smtClean="0"/>
              <a:t>John</a:t>
            </a:r>
            <a:r>
              <a:rPr lang="en-US" sz="2400" dirty="0" smtClean="0"/>
              <a:t> </a:t>
            </a:r>
            <a:r>
              <a:rPr lang="en-US" sz="2400" i="1" dirty="0" smtClean="0"/>
              <a:t>likes</a:t>
            </a:r>
            <a:r>
              <a:rPr lang="en-US" sz="2400" i="1" baseline="-25000" dirty="0" smtClean="0"/>
              <a:t>1 </a:t>
            </a:r>
            <a:r>
              <a:rPr lang="en-US" sz="2400" dirty="0" smtClean="0"/>
              <a:t>the </a:t>
            </a:r>
            <a:r>
              <a:rPr lang="en-US" sz="2400" u="sng" dirty="0" smtClean="0"/>
              <a:t>car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 (-</a:t>
            </a:r>
            <a:r>
              <a:rPr lang="en-US" sz="2400" dirty="0" err="1" smtClean="0"/>
              <a:t>dobj</a:t>
            </a:r>
            <a:r>
              <a:rPr lang="en-US" sz="2400" dirty="0" smtClean="0"/>
              <a:t>) vs. </a:t>
            </a:r>
            <a:endParaRPr lang="en-US" sz="2400" i="1" dirty="0" smtClean="0"/>
          </a:p>
          <a:p>
            <a:r>
              <a:rPr lang="en-US" sz="2400" i="1" dirty="0" smtClean="0"/>
              <a:t>		</a:t>
            </a:r>
            <a:r>
              <a:rPr lang="en-US" sz="2400" u="sng" dirty="0" smtClean="0"/>
              <a:t>The car</a:t>
            </a:r>
            <a:r>
              <a:rPr lang="en-US" sz="2400" i="1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i="1" dirty="0" smtClean="0"/>
              <a:t>upset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</a:t>
            </a:r>
            <a:r>
              <a:rPr lang="en-US" sz="2400" u="sng" dirty="0" smtClean="0"/>
              <a:t>me</a:t>
            </a:r>
            <a:r>
              <a:rPr lang="en-US" sz="2400" dirty="0" smtClean="0"/>
              <a:t>. (-</a:t>
            </a:r>
            <a:r>
              <a:rPr lang="en-US" sz="2400" dirty="0" err="1" smtClean="0"/>
              <a:t>nsubj</a:t>
            </a:r>
            <a:r>
              <a:rPr lang="en-US" sz="2400" dirty="0" smtClean="0"/>
              <a:t>)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</a:t>
            </a:r>
            <a:endParaRPr lang="en-US" sz="2400" dirty="0"/>
          </a:p>
        </p:txBody>
      </p:sp>
      <p:graphicFrame>
        <p:nvGraphicFramePr>
          <p:cNvPr id="18" name="Chart 17"/>
          <p:cNvGraphicFramePr/>
          <p:nvPr/>
        </p:nvGraphicFramePr>
        <p:xfrm>
          <a:off x="533400" y="2133600"/>
          <a:ext cx="8001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Adjectives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533400" y="2133600"/>
          <a:ext cx="8077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1" y="1447800"/>
            <a:ext cx="3047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Problems:		</a:t>
            </a:r>
            <a:endParaRPr lang="en-US" sz="2400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5562600" y="1219200"/>
            <a:ext cx="838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DDDDDD"/>
                </a:solidFill>
              </a:rPr>
              <a:t>AMOD</a:t>
            </a:r>
            <a:endParaRPr lang="en-US" sz="1400" dirty="0">
              <a:solidFill>
                <a:srgbClr val="DDDDDD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86201" y="1447800"/>
            <a:ext cx="1295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horrible,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105400" y="1447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good,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6324600" y="1447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very bad,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00" y="1447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movie.</a:t>
            </a:r>
            <a:endParaRPr lang="en-US" sz="2400" dirty="0"/>
          </a:p>
        </p:txBody>
      </p:sp>
      <p:cxnSp>
        <p:nvCxnSpPr>
          <p:cNvPr id="30" name="AutoShape 11"/>
          <p:cNvCxnSpPr>
            <a:cxnSpLocks noChangeShapeType="1"/>
            <a:stCxn id="26" idx="2"/>
            <a:endCxn id="35" idx="2"/>
          </p:cNvCxnSpPr>
          <p:nvPr/>
        </p:nvCxnSpPr>
        <p:spPr bwMode="auto">
          <a:xfrm rot="5400000">
            <a:off x="3943351" y="1318915"/>
            <a:ext cx="1" cy="1181101"/>
          </a:xfrm>
          <a:prstGeom prst="curvedConnector3">
            <a:avLst>
              <a:gd name="adj1" fmla="val 22860100000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cxnSp>
        <p:nvCxnSpPr>
          <p:cNvPr id="33" name="AutoShape 11"/>
          <p:cNvCxnSpPr>
            <a:cxnSpLocks noChangeShapeType="1"/>
          </p:cNvCxnSpPr>
          <p:nvPr/>
        </p:nvCxnSpPr>
        <p:spPr bwMode="auto">
          <a:xfrm rot="5400000" flipH="1" flipV="1">
            <a:off x="5867400" y="-1066799"/>
            <a:ext cx="1" cy="5029200"/>
          </a:xfrm>
          <a:prstGeom prst="curvedConnector3">
            <a:avLst>
              <a:gd name="adj1" fmla="val 22860100000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35" name="TextBox 34"/>
          <p:cNvSpPr txBox="1"/>
          <p:nvPr/>
        </p:nvSpPr>
        <p:spPr>
          <a:xfrm>
            <a:off x="2743200" y="1447801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terrible</a:t>
            </a:r>
            <a:endParaRPr lang="en-US" sz="2400" dirty="0"/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4343400" y="1981200"/>
            <a:ext cx="838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DDDDDD"/>
                </a:solidFill>
              </a:rPr>
              <a:t>DEP</a:t>
            </a:r>
            <a:endParaRPr lang="en-US" sz="1400" dirty="0">
              <a:solidFill>
                <a:srgbClr val="DDDDD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5791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dirty="0" smtClean="0"/>
              <a:t>Future work</a:t>
            </a:r>
          </a:p>
          <a:p>
            <a:pPr lvl="1" eaLnBrk="1" hangingPunct="1"/>
            <a:r>
              <a:rPr lang="en-US" dirty="0" smtClean="0"/>
              <a:t>Apply techniques to targeting intensifiers, etc.</a:t>
            </a:r>
          </a:p>
          <a:p>
            <a:pPr lvl="1" eaLnBrk="1" hangingPunct="1"/>
            <a:r>
              <a:rPr lang="en-US" dirty="0" smtClean="0"/>
              <a:t>Inter-sentential targeting</a:t>
            </a:r>
          </a:p>
          <a:p>
            <a:pPr lvl="1" eaLnBrk="1" hangingPunct="1"/>
            <a:r>
              <a:rPr lang="en-US" dirty="0" smtClean="0"/>
              <a:t>Domain adaptation</a:t>
            </a:r>
          </a:p>
          <a:p>
            <a:pPr lvl="1" eaLnBrk="1" hangingPunct="1"/>
            <a:r>
              <a:rPr lang="en-US" dirty="0" smtClean="0"/>
              <a:t>Other approaches Kobayashi et al. (2006), Kim and </a:t>
            </a:r>
            <a:r>
              <a:rPr lang="en-US" dirty="0" err="1" smtClean="0"/>
              <a:t>Hovy</a:t>
            </a:r>
            <a:r>
              <a:rPr lang="en-US" dirty="0" smtClean="0"/>
              <a:t> (2006)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buFontTx/>
              <a:buNone/>
            </a:pPr>
            <a:r>
              <a:rPr lang="en-US" sz="3600" b="1" dirty="0" smtClean="0"/>
              <a:t>Conclusions</a:t>
            </a:r>
          </a:p>
          <a:p>
            <a:pPr lvl="1" eaLnBrk="1" hangingPunct="1"/>
            <a:r>
              <a:rPr lang="en-US" dirty="0" smtClean="0"/>
              <a:t>Proximity works well</a:t>
            </a:r>
          </a:p>
          <a:p>
            <a:pPr lvl="1" eaLnBrk="1" hangingPunct="1"/>
            <a:r>
              <a:rPr lang="en-US" dirty="0" smtClean="0"/>
              <a:t>Substantial performance gains from supervised ranking and syntactic and semantic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</a:rPr>
              <a:t>Thank you!</a:t>
            </a:r>
            <a:br>
              <a:rPr lang="en-US" i="1" dirty="0" smtClean="0">
                <a:latin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</a:rPr>
            </a:br>
            <a:endParaRPr lang="en-US" sz="1800" i="1" dirty="0" smtClean="0"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95600" y="228600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Special thanks to: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Prof. Martha Palmer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Prof. Jim Martin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Dr. Miriam Eckert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Steliana</a:t>
            </a:r>
            <a:r>
              <a:rPr lang="en-US" sz="2800" dirty="0" smtClean="0"/>
              <a:t> </a:t>
            </a:r>
            <a:r>
              <a:rPr lang="en-US" sz="2800" dirty="0" err="1" smtClean="0"/>
              <a:t>Ivanova</a:t>
            </a:r>
            <a:r>
              <a:rPr lang="en-US" sz="28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Ron Woodward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Prof. Michael Gasser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Jon </a:t>
            </a:r>
            <a:r>
              <a:rPr lang="en-US" sz="2800" dirty="0" err="1" smtClean="0"/>
              <a:t>Elsas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Dependency Features</a:t>
            </a:r>
          </a:p>
        </p:txBody>
      </p:sp>
      <p:sp>
        <p:nvSpPr>
          <p:cNvPr id="20483" name="Rectangle 8"/>
          <p:cNvSpPr>
            <a:spLocks noChangeArrowheads="1"/>
          </p:cNvSpPr>
          <p:nvPr/>
        </p:nvSpPr>
        <p:spPr bwMode="auto">
          <a:xfrm>
            <a:off x="533400" y="2208213"/>
            <a:ext cx="7953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Paul</a:t>
            </a:r>
            <a:endParaRPr lang="en-US" sz="2400" u="sng" baseline="-25000"/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1454150" y="2208213"/>
            <a:ext cx="908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likes</a:t>
            </a:r>
            <a:r>
              <a:rPr lang="en-US" sz="2400" baseline="-25000"/>
              <a:t>1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2362200" y="2208213"/>
            <a:ext cx="438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to</a:t>
            </a:r>
            <a:endParaRPr lang="en-US" sz="2400" baseline="-25000"/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3276600" y="2208213"/>
            <a:ext cx="8461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drive</a:t>
            </a:r>
            <a:endParaRPr lang="en-US" sz="2400" baseline="-25000"/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4343400" y="2208213"/>
            <a:ext cx="60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the</a:t>
            </a:r>
            <a:endParaRPr lang="en-US" sz="2400" baseline="-2500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181600" y="2203450"/>
            <a:ext cx="762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rgbClr val="92D050"/>
                </a:solidFill>
              </a:rPr>
              <a:t>blue</a:t>
            </a:r>
            <a:endParaRPr lang="en-US" sz="2400" u="sng" baseline="-25000">
              <a:solidFill>
                <a:srgbClr val="92D050"/>
              </a:solidFill>
            </a:endParaRPr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6013450" y="2203450"/>
            <a:ext cx="7207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rgbClr val="92D050"/>
                </a:solidFill>
              </a:rPr>
              <a:t>car</a:t>
            </a:r>
            <a:r>
              <a:rPr lang="en-US" sz="2400" baseline="-25000"/>
              <a:t>1</a:t>
            </a:r>
            <a:endParaRPr lang="en-US" sz="2400" u="sng" baseline="-25000"/>
          </a:p>
        </p:txBody>
      </p:sp>
      <p:cxnSp>
        <p:nvCxnSpPr>
          <p:cNvPr id="20490" name="AutoShape 11"/>
          <p:cNvCxnSpPr>
            <a:cxnSpLocks noChangeShapeType="1"/>
            <a:stCxn id="20484" idx="2"/>
            <a:endCxn id="20483" idx="2"/>
          </p:cNvCxnSpPr>
          <p:nvPr/>
        </p:nvCxnSpPr>
        <p:spPr bwMode="auto">
          <a:xfrm rot="5400000">
            <a:off x="1419225" y="2178051"/>
            <a:ext cx="1587" cy="976312"/>
          </a:xfrm>
          <a:prstGeom prst="curvedConnector3">
            <a:avLst>
              <a:gd name="adj1" fmla="val 261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491" name="Text Box 12"/>
          <p:cNvSpPr txBox="1">
            <a:spLocks noChangeArrowheads="1"/>
          </p:cNvSpPr>
          <p:nvPr/>
        </p:nvSpPr>
        <p:spPr bwMode="auto">
          <a:xfrm>
            <a:off x="457200" y="2895600"/>
            <a:ext cx="7683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20492" name="AutoShape 11"/>
          <p:cNvCxnSpPr>
            <a:cxnSpLocks noChangeShapeType="1"/>
            <a:stCxn id="20484" idx="2"/>
            <a:endCxn id="20486" idx="2"/>
          </p:cNvCxnSpPr>
          <p:nvPr/>
        </p:nvCxnSpPr>
        <p:spPr bwMode="auto">
          <a:xfrm rot="16200000" flipH="1">
            <a:off x="2803525" y="1770063"/>
            <a:ext cx="1587" cy="1792288"/>
          </a:xfrm>
          <a:prstGeom prst="curvedConnector3">
            <a:avLst>
              <a:gd name="adj1" fmla="val 37100014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493" name="Text Box 12"/>
          <p:cNvSpPr txBox="1">
            <a:spLocks noChangeArrowheads="1"/>
          </p:cNvSpPr>
          <p:nvPr/>
        </p:nvSpPr>
        <p:spPr bwMode="auto">
          <a:xfrm>
            <a:off x="3049588" y="3200400"/>
            <a:ext cx="8366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XCOMP</a:t>
            </a:r>
          </a:p>
        </p:txBody>
      </p:sp>
      <p:cxnSp>
        <p:nvCxnSpPr>
          <p:cNvPr id="20494" name="AutoShape 11"/>
          <p:cNvCxnSpPr>
            <a:cxnSpLocks noChangeShapeType="1"/>
            <a:stCxn id="20486" idx="0"/>
            <a:endCxn id="20485" idx="0"/>
          </p:cNvCxnSpPr>
          <p:nvPr/>
        </p:nvCxnSpPr>
        <p:spPr bwMode="auto">
          <a:xfrm rot="-5400000" flipH="1" flipV="1">
            <a:off x="3140075" y="1649413"/>
            <a:ext cx="1587" cy="1119188"/>
          </a:xfrm>
          <a:prstGeom prst="curvedConnector3">
            <a:avLst>
              <a:gd name="adj1" fmla="val -298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495" name="Text Box 12"/>
          <p:cNvSpPr txBox="1">
            <a:spLocks noChangeArrowheads="1"/>
          </p:cNvSpPr>
          <p:nvPr/>
        </p:nvSpPr>
        <p:spPr bwMode="auto">
          <a:xfrm>
            <a:off x="2895600" y="1447800"/>
            <a:ext cx="5508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AUX</a:t>
            </a:r>
          </a:p>
        </p:txBody>
      </p:sp>
      <p:sp>
        <p:nvSpPr>
          <p:cNvPr id="20496" name="Text Box 12"/>
          <p:cNvSpPr txBox="1">
            <a:spLocks noChangeArrowheads="1"/>
          </p:cNvSpPr>
          <p:nvPr/>
        </p:nvSpPr>
        <p:spPr bwMode="auto">
          <a:xfrm>
            <a:off x="4800600" y="1295400"/>
            <a:ext cx="6588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DOBJ</a:t>
            </a:r>
          </a:p>
        </p:txBody>
      </p:sp>
      <p:cxnSp>
        <p:nvCxnSpPr>
          <p:cNvPr id="20497" name="AutoShape 11"/>
          <p:cNvCxnSpPr>
            <a:cxnSpLocks noChangeShapeType="1"/>
            <a:stCxn id="20486" idx="0"/>
            <a:endCxn id="20489" idx="0"/>
          </p:cNvCxnSpPr>
          <p:nvPr/>
        </p:nvCxnSpPr>
        <p:spPr bwMode="auto">
          <a:xfrm rot="-5400000">
            <a:off x="5034756" y="869157"/>
            <a:ext cx="4763" cy="2673350"/>
          </a:xfrm>
          <a:prstGeom prst="curvedConnector3">
            <a:avLst>
              <a:gd name="adj1" fmla="val 13533333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cxnSp>
        <p:nvCxnSpPr>
          <p:cNvPr id="20498" name="AutoShape 11"/>
          <p:cNvCxnSpPr>
            <a:cxnSpLocks noChangeShapeType="1"/>
            <a:stCxn id="20489" idx="2"/>
            <a:endCxn id="20488" idx="2"/>
          </p:cNvCxnSpPr>
          <p:nvPr/>
        </p:nvCxnSpPr>
        <p:spPr bwMode="auto">
          <a:xfrm rot="5400000">
            <a:off x="5967413" y="2255837"/>
            <a:ext cx="1588" cy="811213"/>
          </a:xfrm>
          <a:prstGeom prst="curvedConnector3">
            <a:avLst>
              <a:gd name="adj1" fmla="val 144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499" name="Text Box 12"/>
          <p:cNvSpPr txBox="1">
            <a:spLocks noChangeArrowheads="1"/>
          </p:cNvSpPr>
          <p:nvPr/>
        </p:nvSpPr>
        <p:spPr bwMode="auto">
          <a:xfrm>
            <a:off x="5334000" y="2822575"/>
            <a:ext cx="7175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AMOD</a:t>
            </a:r>
          </a:p>
        </p:txBody>
      </p:sp>
      <p:sp>
        <p:nvSpPr>
          <p:cNvPr id="20500" name="Text Box 12"/>
          <p:cNvSpPr txBox="1">
            <a:spLocks noChangeArrowheads="1"/>
          </p:cNvSpPr>
          <p:nvPr/>
        </p:nvSpPr>
        <p:spPr bwMode="auto">
          <a:xfrm>
            <a:off x="4419600" y="3048000"/>
            <a:ext cx="5397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DET</a:t>
            </a:r>
          </a:p>
        </p:txBody>
      </p:sp>
      <p:sp>
        <p:nvSpPr>
          <p:cNvPr id="20501" name="Rectangle 8"/>
          <p:cNvSpPr>
            <a:spLocks noChangeArrowheads="1"/>
          </p:cNvSpPr>
          <p:nvPr/>
        </p:nvSpPr>
        <p:spPr bwMode="auto">
          <a:xfrm>
            <a:off x="768350" y="5326063"/>
            <a:ext cx="7953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Paul</a:t>
            </a:r>
            <a:endParaRPr lang="en-US" sz="2400" u="sng" baseline="-25000"/>
          </a:p>
        </p:txBody>
      </p:sp>
      <p:sp>
        <p:nvSpPr>
          <p:cNvPr id="20502" name="Rectangle 8"/>
          <p:cNvSpPr>
            <a:spLocks noChangeArrowheads="1"/>
          </p:cNvSpPr>
          <p:nvPr/>
        </p:nvSpPr>
        <p:spPr bwMode="auto">
          <a:xfrm>
            <a:off x="1722438" y="5326063"/>
            <a:ext cx="908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likes</a:t>
            </a:r>
            <a:r>
              <a:rPr lang="en-US" sz="2400" baseline="-25000"/>
              <a:t>1</a:t>
            </a:r>
          </a:p>
        </p:txBody>
      </p:sp>
      <p:sp>
        <p:nvSpPr>
          <p:cNvPr id="20503" name="Rectangle 8"/>
          <p:cNvSpPr>
            <a:spLocks noChangeArrowheads="1"/>
          </p:cNvSpPr>
          <p:nvPr/>
        </p:nvSpPr>
        <p:spPr bwMode="auto">
          <a:xfrm>
            <a:off x="2671763" y="5326063"/>
            <a:ext cx="438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to</a:t>
            </a:r>
            <a:endParaRPr lang="en-US" sz="2400" baseline="-25000"/>
          </a:p>
        </p:txBody>
      </p:sp>
      <p:sp>
        <p:nvSpPr>
          <p:cNvPr id="20504" name="Rectangle 8"/>
          <p:cNvSpPr>
            <a:spLocks noChangeArrowheads="1"/>
          </p:cNvSpPr>
          <p:nvPr/>
        </p:nvSpPr>
        <p:spPr bwMode="auto">
          <a:xfrm>
            <a:off x="3586163" y="5326063"/>
            <a:ext cx="8461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drive</a:t>
            </a:r>
            <a:endParaRPr lang="en-US" sz="2400" baseline="-25000"/>
          </a:p>
        </p:txBody>
      </p:sp>
      <p:sp>
        <p:nvSpPr>
          <p:cNvPr id="20505" name="Rectangle 8"/>
          <p:cNvSpPr>
            <a:spLocks noChangeArrowheads="1"/>
          </p:cNvSpPr>
          <p:nvPr/>
        </p:nvSpPr>
        <p:spPr bwMode="auto">
          <a:xfrm>
            <a:off x="4652963" y="5326063"/>
            <a:ext cx="60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the</a:t>
            </a:r>
            <a:endParaRPr lang="en-US" sz="2400" baseline="-25000"/>
          </a:p>
        </p:txBody>
      </p:sp>
      <p:sp>
        <p:nvSpPr>
          <p:cNvPr id="20506" name="Rectangle 8"/>
          <p:cNvSpPr>
            <a:spLocks noChangeArrowheads="1"/>
          </p:cNvSpPr>
          <p:nvPr/>
        </p:nvSpPr>
        <p:spPr bwMode="auto">
          <a:xfrm>
            <a:off x="5678488" y="5321300"/>
            <a:ext cx="1408112" cy="482600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2D050"/>
                </a:solidFill>
              </a:rPr>
              <a:t>blue car</a:t>
            </a:r>
            <a:r>
              <a:rPr lang="en-US" sz="2400" baseline="-25000"/>
              <a:t>1</a:t>
            </a:r>
            <a:endParaRPr lang="en-US" sz="2400" u="sng" baseline="-25000"/>
          </a:p>
        </p:txBody>
      </p:sp>
      <p:sp>
        <p:nvSpPr>
          <p:cNvPr id="20507" name="TextBox 81"/>
          <p:cNvSpPr txBox="1">
            <a:spLocks noChangeArrowheads="1"/>
          </p:cNvSpPr>
          <p:nvPr/>
        </p:nvSpPr>
        <p:spPr bwMode="auto">
          <a:xfrm>
            <a:off x="238125" y="3576935"/>
            <a:ext cx="7991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Group sentiment expressions/mentions as single node:</a:t>
            </a:r>
          </a:p>
        </p:txBody>
      </p:sp>
      <p:cxnSp>
        <p:nvCxnSpPr>
          <p:cNvPr id="20508" name="AutoShape 11"/>
          <p:cNvCxnSpPr>
            <a:cxnSpLocks noChangeShapeType="1"/>
            <a:stCxn id="20489" idx="2"/>
            <a:endCxn id="20487" idx="2"/>
          </p:cNvCxnSpPr>
          <p:nvPr/>
        </p:nvCxnSpPr>
        <p:spPr bwMode="auto">
          <a:xfrm rot="5400000">
            <a:off x="5508625" y="1800225"/>
            <a:ext cx="4763" cy="1725613"/>
          </a:xfrm>
          <a:prstGeom prst="curvedConnector3">
            <a:avLst>
              <a:gd name="adj1" fmla="val 13800005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cxnSp>
        <p:nvCxnSpPr>
          <p:cNvPr id="20509" name="AutoShape 11"/>
          <p:cNvCxnSpPr>
            <a:cxnSpLocks noChangeShapeType="1"/>
            <a:stCxn id="20506" idx="2"/>
            <a:endCxn id="20505" idx="2"/>
          </p:cNvCxnSpPr>
          <p:nvPr/>
        </p:nvCxnSpPr>
        <p:spPr bwMode="auto">
          <a:xfrm rot="16200000" flipV="1">
            <a:off x="5653882" y="5087144"/>
            <a:ext cx="33337" cy="1425575"/>
          </a:xfrm>
          <a:prstGeom prst="curvedConnector3">
            <a:avLst>
              <a:gd name="adj1" fmla="val -1414287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510" name="Text Box 12"/>
          <p:cNvSpPr txBox="1">
            <a:spLocks noChangeArrowheads="1"/>
          </p:cNvSpPr>
          <p:nvPr/>
        </p:nvSpPr>
        <p:spPr bwMode="auto">
          <a:xfrm>
            <a:off x="4757738" y="6172200"/>
            <a:ext cx="5397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DET</a:t>
            </a:r>
          </a:p>
        </p:txBody>
      </p:sp>
      <p:cxnSp>
        <p:nvCxnSpPr>
          <p:cNvPr id="20511" name="AutoShape 11"/>
          <p:cNvCxnSpPr>
            <a:cxnSpLocks noChangeShapeType="1"/>
            <a:stCxn id="20502" idx="2"/>
            <a:endCxn id="20504" idx="2"/>
          </p:cNvCxnSpPr>
          <p:nvPr/>
        </p:nvCxnSpPr>
        <p:spPr bwMode="auto">
          <a:xfrm rot="16200000" flipH="1">
            <a:off x="3092450" y="4867276"/>
            <a:ext cx="1587" cy="1833562"/>
          </a:xfrm>
          <a:prstGeom prst="curvedConnector3">
            <a:avLst>
              <a:gd name="adj1" fmla="val 36500014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512" name="Text Box 12"/>
          <p:cNvSpPr txBox="1">
            <a:spLocks noChangeArrowheads="1"/>
          </p:cNvSpPr>
          <p:nvPr/>
        </p:nvSpPr>
        <p:spPr bwMode="auto">
          <a:xfrm>
            <a:off x="3392488" y="6248400"/>
            <a:ext cx="8366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XCOMP</a:t>
            </a:r>
          </a:p>
        </p:txBody>
      </p:sp>
      <p:cxnSp>
        <p:nvCxnSpPr>
          <p:cNvPr id="20513" name="AutoShape 11"/>
          <p:cNvCxnSpPr>
            <a:cxnSpLocks noChangeShapeType="1"/>
            <a:stCxn id="20502" idx="2"/>
          </p:cNvCxnSpPr>
          <p:nvPr/>
        </p:nvCxnSpPr>
        <p:spPr bwMode="auto">
          <a:xfrm rot="5400000">
            <a:off x="1670844" y="5279232"/>
            <a:ext cx="1587" cy="1009650"/>
          </a:xfrm>
          <a:prstGeom prst="curvedConnector3">
            <a:avLst>
              <a:gd name="adj1" fmla="val 249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514" name="Text Box 12"/>
          <p:cNvSpPr txBox="1">
            <a:spLocks noChangeArrowheads="1"/>
          </p:cNvSpPr>
          <p:nvPr/>
        </p:nvSpPr>
        <p:spPr bwMode="auto">
          <a:xfrm>
            <a:off x="642938" y="6096000"/>
            <a:ext cx="7683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20515" name="AutoShape 11"/>
          <p:cNvCxnSpPr>
            <a:cxnSpLocks noChangeShapeType="1"/>
            <a:stCxn id="20504" idx="0"/>
            <a:endCxn id="20503" idx="0"/>
          </p:cNvCxnSpPr>
          <p:nvPr/>
        </p:nvCxnSpPr>
        <p:spPr bwMode="auto">
          <a:xfrm rot="16200000" flipH="1" flipV="1">
            <a:off x="3449638" y="4767263"/>
            <a:ext cx="1587" cy="1119187"/>
          </a:xfrm>
          <a:prstGeom prst="curvedConnector3">
            <a:avLst>
              <a:gd name="adj1" fmla="val -259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516" name="Text Box 12"/>
          <p:cNvSpPr txBox="1">
            <a:spLocks noChangeArrowheads="1"/>
          </p:cNvSpPr>
          <p:nvPr/>
        </p:nvSpPr>
        <p:spPr bwMode="auto">
          <a:xfrm>
            <a:off x="3240088" y="4572000"/>
            <a:ext cx="5508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AUX</a:t>
            </a:r>
          </a:p>
        </p:txBody>
      </p:sp>
      <p:cxnSp>
        <p:nvCxnSpPr>
          <p:cNvPr id="20517" name="AutoShape 11"/>
          <p:cNvCxnSpPr>
            <a:cxnSpLocks noChangeShapeType="1"/>
            <a:stCxn id="20504" idx="0"/>
            <a:endCxn id="20506" idx="0"/>
          </p:cNvCxnSpPr>
          <p:nvPr/>
        </p:nvCxnSpPr>
        <p:spPr bwMode="auto">
          <a:xfrm rot="16200000">
            <a:off x="5187950" y="4130675"/>
            <a:ext cx="17463" cy="2373313"/>
          </a:xfrm>
          <a:prstGeom prst="curvedConnector3">
            <a:avLst>
              <a:gd name="adj1" fmla="val 3609088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0518" name="Text Box 12"/>
          <p:cNvSpPr txBox="1">
            <a:spLocks noChangeArrowheads="1"/>
          </p:cNvSpPr>
          <p:nvPr/>
        </p:nvSpPr>
        <p:spPr bwMode="auto">
          <a:xfrm>
            <a:off x="5705475" y="4572000"/>
            <a:ext cx="6588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DOBJ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Dependency Features</a:t>
            </a:r>
          </a:p>
        </p:txBody>
      </p:sp>
      <p:sp>
        <p:nvSpPr>
          <p:cNvPr id="21507" name="TextBox 18"/>
          <p:cNvSpPr txBox="1">
            <a:spLocks noChangeArrowheads="1"/>
          </p:cNvSpPr>
          <p:nvPr/>
        </p:nvSpPr>
        <p:spPr bwMode="auto">
          <a:xfrm>
            <a:off x="-169138" y="5715000"/>
            <a:ext cx="90845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	</a:t>
            </a:r>
            <a:r>
              <a:rPr lang="en-US" sz="2400" dirty="0" smtClean="0">
                <a:sym typeface="Symbol" pitchFamily="18" charset="2"/>
              </a:rPr>
              <a:t> ↓</a:t>
            </a:r>
            <a:r>
              <a:rPr lang="en-US" sz="2400" dirty="0" smtClean="0"/>
              <a:t> </a:t>
            </a:r>
            <a:r>
              <a:rPr lang="en-US" sz="2400" dirty="0"/>
              <a:t>in front of grammatical relation indicates path is followed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↑ </a:t>
            </a:r>
            <a:r>
              <a:rPr lang="en-US" sz="2400" dirty="0"/>
              <a:t>indicates path is followed in opposite direction</a:t>
            </a:r>
          </a:p>
        </p:txBody>
      </p:sp>
      <p:sp>
        <p:nvSpPr>
          <p:cNvPr id="21508" name="TextBox 20"/>
          <p:cNvSpPr txBox="1">
            <a:spLocks noChangeArrowheads="1"/>
          </p:cNvSpPr>
          <p:nvPr/>
        </p:nvSpPr>
        <p:spPr bwMode="auto">
          <a:xfrm>
            <a:off x="5181600" y="3581400"/>
            <a:ext cx="38913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/>
              <a:t>Like, </a:t>
            </a:r>
            <a:r>
              <a:rPr lang="en-US" sz="2000" u="sng" dirty="0"/>
              <a:t>blue car</a:t>
            </a:r>
            <a:r>
              <a:rPr lang="en-US" sz="2000" dirty="0"/>
              <a:t>: </a:t>
            </a:r>
            <a:r>
              <a:rPr lang="en-US" sz="2000" dirty="0" smtClean="0">
                <a:sym typeface="Symbol" pitchFamily="18" charset="2"/>
              </a:rPr>
              <a:t>↓</a:t>
            </a:r>
            <a:r>
              <a:rPr lang="en-US" sz="2000" dirty="0" smtClean="0"/>
              <a:t>XCOMP,</a:t>
            </a:r>
            <a:r>
              <a:rPr lang="en-US" sz="2000" dirty="0" smtClean="0">
                <a:sym typeface="Symbol" pitchFamily="18" charset="2"/>
              </a:rPr>
              <a:t> ↓</a:t>
            </a:r>
            <a:r>
              <a:rPr lang="en-US" sz="2000" dirty="0" smtClean="0"/>
              <a:t>DOBJ</a:t>
            </a:r>
            <a:endParaRPr lang="en-US" sz="2000" i="1" dirty="0"/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2895600" y="4186238"/>
            <a:ext cx="10588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Great</a:t>
            </a:r>
            <a:r>
              <a:rPr lang="en-US" sz="2400" i="1" baseline="-25000"/>
              <a:t>1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3886200" y="4186238"/>
            <a:ext cx="7207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rgbClr val="92D050"/>
                </a:solidFill>
              </a:rPr>
              <a:t>car</a:t>
            </a:r>
            <a:r>
              <a:rPr lang="en-US" sz="2400" baseline="-25000"/>
              <a:t>1</a:t>
            </a:r>
          </a:p>
        </p:txBody>
      </p:sp>
      <p:cxnSp>
        <p:nvCxnSpPr>
          <p:cNvPr id="21511" name="AutoShape 11"/>
          <p:cNvCxnSpPr>
            <a:cxnSpLocks noChangeShapeType="1"/>
            <a:stCxn id="21510" idx="2"/>
            <a:endCxn id="21509" idx="2"/>
          </p:cNvCxnSpPr>
          <p:nvPr/>
        </p:nvCxnSpPr>
        <p:spPr bwMode="auto">
          <a:xfrm rot="5400000">
            <a:off x="3835400" y="4233863"/>
            <a:ext cx="1587" cy="820738"/>
          </a:xfrm>
          <a:prstGeom prst="curvedConnector3">
            <a:avLst>
              <a:gd name="adj1" fmla="val 21000009"/>
            </a:avLst>
          </a:prstGeom>
          <a:noFill/>
          <a:ln w="25400">
            <a:solidFill>
              <a:srgbClr val="00B0F0"/>
            </a:solidFill>
            <a:round/>
            <a:headEnd/>
            <a:tailEnd type="triangle" w="med" len="med"/>
          </a:ln>
        </p:spPr>
      </p:cxnSp>
      <p:sp>
        <p:nvSpPr>
          <p:cNvPr id="21512" name="Text Box 12"/>
          <p:cNvSpPr txBox="1">
            <a:spLocks noChangeArrowheads="1"/>
          </p:cNvSpPr>
          <p:nvPr/>
        </p:nvSpPr>
        <p:spPr bwMode="auto">
          <a:xfrm>
            <a:off x="3505200" y="4953000"/>
            <a:ext cx="7175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AMOD</a:t>
            </a:r>
          </a:p>
        </p:txBody>
      </p:sp>
      <p:sp>
        <p:nvSpPr>
          <p:cNvPr id="21513" name="Rectangle 26"/>
          <p:cNvSpPr>
            <a:spLocks noChangeArrowheads="1"/>
          </p:cNvSpPr>
          <p:nvPr/>
        </p:nvSpPr>
        <p:spPr bwMode="auto">
          <a:xfrm>
            <a:off x="5638800" y="4727575"/>
            <a:ext cx="2451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/>
              <a:t>Great, </a:t>
            </a:r>
            <a:r>
              <a:rPr lang="en-US" sz="2000" u="sng" dirty="0"/>
              <a:t>car</a:t>
            </a:r>
            <a:r>
              <a:rPr lang="en-US" sz="2000" dirty="0"/>
              <a:t>:  </a:t>
            </a:r>
            <a:r>
              <a:rPr lang="en-US" sz="2000" dirty="0" smtClean="0"/>
              <a:t>↑AMOD</a:t>
            </a:r>
            <a:endParaRPr lang="en-US" sz="2000" i="1" dirty="0"/>
          </a:p>
        </p:txBody>
      </p:sp>
      <p:sp>
        <p:nvSpPr>
          <p:cNvPr id="21514" name="Rectangle 8"/>
          <p:cNvSpPr>
            <a:spLocks noChangeArrowheads="1"/>
          </p:cNvSpPr>
          <p:nvPr/>
        </p:nvSpPr>
        <p:spPr bwMode="auto">
          <a:xfrm>
            <a:off x="354013" y="2049463"/>
            <a:ext cx="7953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Paul</a:t>
            </a:r>
            <a:endParaRPr lang="en-US" sz="2400" u="sng" baseline="-25000"/>
          </a:p>
        </p:txBody>
      </p:sp>
      <p:sp>
        <p:nvSpPr>
          <p:cNvPr id="21515" name="Rectangle 8"/>
          <p:cNvSpPr>
            <a:spLocks noChangeArrowheads="1"/>
          </p:cNvSpPr>
          <p:nvPr/>
        </p:nvSpPr>
        <p:spPr bwMode="auto">
          <a:xfrm>
            <a:off x="1308100" y="2049463"/>
            <a:ext cx="908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likes</a:t>
            </a:r>
            <a:r>
              <a:rPr lang="en-US" sz="2400" baseline="-25000"/>
              <a:t>1</a:t>
            </a:r>
          </a:p>
        </p:txBody>
      </p:sp>
      <p:sp>
        <p:nvSpPr>
          <p:cNvPr id="21516" name="Rectangle 8"/>
          <p:cNvSpPr>
            <a:spLocks noChangeArrowheads="1"/>
          </p:cNvSpPr>
          <p:nvPr/>
        </p:nvSpPr>
        <p:spPr bwMode="auto">
          <a:xfrm>
            <a:off x="2257425" y="2049463"/>
            <a:ext cx="438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to</a:t>
            </a:r>
            <a:endParaRPr lang="en-US" sz="2400" baseline="-25000"/>
          </a:p>
        </p:txBody>
      </p:sp>
      <p:sp>
        <p:nvSpPr>
          <p:cNvPr id="21517" name="Rectangle 8"/>
          <p:cNvSpPr>
            <a:spLocks noChangeArrowheads="1"/>
          </p:cNvSpPr>
          <p:nvPr/>
        </p:nvSpPr>
        <p:spPr bwMode="auto">
          <a:xfrm>
            <a:off x="3171825" y="2049463"/>
            <a:ext cx="8461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drive</a:t>
            </a:r>
            <a:endParaRPr lang="en-US" sz="2400" baseline="-25000"/>
          </a:p>
        </p:txBody>
      </p:sp>
      <p:sp>
        <p:nvSpPr>
          <p:cNvPr id="21518" name="Rectangle 8"/>
          <p:cNvSpPr>
            <a:spLocks noChangeArrowheads="1"/>
          </p:cNvSpPr>
          <p:nvPr/>
        </p:nvSpPr>
        <p:spPr bwMode="auto">
          <a:xfrm>
            <a:off x="4238625" y="2049463"/>
            <a:ext cx="60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the</a:t>
            </a:r>
            <a:endParaRPr lang="en-US" sz="2400" baseline="-25000"/>
          </a:p>
        </p:txBody>
      </p:sp>
      <p:sp>
        <p:nvSpPr>
          <p:cNvPr id="21519" name="Rectangle 8"/>
          <p:cNvSpPr>
            <a:spLocks noChangeArrowheads="1"/>
          </p:cNvSpPr>
          <p:nvPr/>
        </p:nvSpPr>
        <p:spPr bwMode="auto">
          <a:xfrm>
            <a:off x="5264150" y="2044700"/>
            <a:ext cx="1408113" cy="482600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2D050"/>
                </a:solidFill>
              </a:rPr>
              <a:t>blue car</a:t>
            </a:r>
            <a:r>
              <a:rPr lang="en-US" sz="2400" baseline="-25000"/>
              <a:t>1</a:t>
            </a:r>
            <a:endParaRPr lang="en-US" sz="2400" u="sng" baseline="-25000"/>
          </a:p>
        </p:txBody>
      </p:sp>
      <p:cxnSp>
        <p:nvCxnSpPr>
          <p:cNvPr id="21520" name="AutoShape 11"/>
          <p:cNvCxnSpPr>
            <a:cxnSpLocks noChangeShapeType="1"/>
            <a:stCxn id="21519" idx="2"/>
            <a:endCxn id="21518" idx="2"/>
          </p:cNvCxnSpPr>
          <p:nvPr/>
        </p:nvCxnSpPr>
        <p:spPr bwMode="auto">
          <a:xfrm rot="16200000" flipV="1">
            <a:off x="5239544" y="1810544"/>
            <a:ext cx="33337" cy="1425575"/>
          </a:xfrm>
          <a:prstGeom prst="curvedConnector3">
            <a:avLst>
              <a:gd name="adj1" fmla="val -1414287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1521" name="Text Box 12"/>
          <p:cNvSpPr txBox="1">
            <a:spLocks noChangeArrowheads="1"/>
          </p:cNvSpPr>
          <p:nvPr/>
        </p:nvSpPr>
        <p:spPr bwMode="auto">
          <a:xfrm>
            <a:off x="4343400" y="2895600"/>
            <a:ext cx="5397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DET</a:t>
            </a:r>
          </a:p>
        </p:txBody>
      </p:sp>
      <p:cxnSp>
        <p:nvCxnSpPr>
          <p:cNvPr id="21522" name="AutoShape 11"/>
          <p:cNvCxnSpPr>
            <a:cxnSpLocks noChangeShapeType="1"/>
            <a:stCxn id="21515" idx="2"/>
            <a:endCxn id="21517" idx="2"/>
          </p:cNvCxnSpPr>
          <p:nvPr/>
        </p:nvCxnSpPr>
        <p:spPr bwMode="auto">
          <a:xfrm rot="16200000" flipH="1">
            <a:off x="2678113" y="1590675"/>
            <a:ext cx="1587" cy="1833563"/>
          </a:xfrm>
          <a:prstGeom prst="curvedConnector3">
            <a:avLst>
              <a:gd name="adj1" fmla="val 36500014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1523" name="Text Box 12"/>
          <p:cNvSpPr txBox="1">
            <a:spLocks noChangeArrowheads="1"/>
          </p:cNvSpPr>
          <p:nvPr/>
        </p:nvSpPr>
        <p:spPr bwMode="auto">
          <a:xfrm>
            <a:off x="2209800" y="3200400"/>
            <a:ext cx="8366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DDDDDD"/>
                </a:solidFill>
              </a:rPr>
              <a:t>XCOMP</a:t>
            </a:r>
          </a:p>
        </p:txBody>
      </p:sp>
      <p:cxnSp>
        <p:nvCxnSpPr>
          <p:cNvPr id="21524" name="AutoShape 11"/>
          <p:cNvCxnSpPr>
            <a:cxnSpLocks noChangeShapeType="1"/>
            <a:stCxn id="21515" idx="2"/>
            <a:endCxn id="21514" idx="2"/>
          </p:cNvCxnSpPr>
          <p:nvPr/>
        </p:nvCxnSpPr>
        <p:spPr bwMode="auto">
          <a:xfrm rot="5400000">
            <a:off x="1256506" y="2002632"/>
            <a:ext cx="1587" cy="1009650"/>
          </a:xfrm>
          <a:prstGeom prst="curvedConnector3">
            <a:avLst>
              <a:gd name="adj1" fmla="val 249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1525" name="Text Box 12"/>
          <p:cNvSpPr txBox="1">
            <a:spLocks noChangeArrowheads="1"/>
          </p:cNvSpPr>
          <p:nvPr/>
        </p:nvSpPr>
        <p:spPr bwMode="auto">
          <a:xfrm>
            <a:off x="228600" y="2819400"/>
            <a:ext cx="7683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NSUBJ</a:t>
            </a:r>
          </a:p>
        </p:txBody>
      </p:sp>
      <p:cxnSp>
        <p:nvCxnSpPr>
          <p:cNvPr id="21526" name="AutoShape 11"/>
          <p:cNvCxnSpPr>
            <a:cxnSpLocks noChangeShapeType="1"/>
            <a:stCxn id="21517" idx="0"/>
            <a:endCxn id="21516" idx="0"/>
          </p:cNvCxnSpPr>
          <p:nvPr/>
        </p:nvCxnSpPr>
        <p:spPr bwMode="auto">
          <a:xfrm rot="-5400000" flipH="1" flipV="1">
            <a:off x="3035300" y="1490663"/>
            <a:ext cx="1587" cy="1119188"/>
          </a:xfrm>
          <a:prstGeom prst="curvedConnector3">
            <a:avLst>
              <a:gd name="adj1" fmla="val -25900009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1527" name="Text Box 12"/>
          <p:cNvSpPr txBox="1">
            <a:spLocks noChangeArrowheads="1"/>
          </p:cNvSpPr>
          <p:nvPr/>
        </p:nvSpPr>
        <p:spPr bwMode="auto">
          <a:xfrm>
            <a:off x="2825750" y="1295400"/>
            <a:ext cx="5508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AUX</a:t>
            </a:r>
          </a:p>
        </p:txBody>
      </p:sp>
      <p:cxnSp>
        <p:nvCxnSpPr>
          <p:cNvPr id="21528" name="AutoShape 11"/>
          <p:cNvCxnSpPr>
            <a:cxnSpLocks noChangeShapeType="1"/>
            <a:stCxn id="21517" idx="0"/>
            <a:endCxn id="21519" idx="0"/>
          </p:cNvCxnSpPr>
          <p:nvPr/>
        </p:nvCxnSpPr>
        <p:spPr bwMode="auto">
          <a:xfrm rot="-5400000">
            <a:off x="4773612" y="854076"/>
            <a:ext cx="17463" cy="2373312"/>
          </a:xfrm>
          <a:prstGeom prst="curvedConnector3">
            <a:avLst>
              <a:gd name="adj1" fmla="val 3609088"/>
            </a:avLst>
          </a:prstGeom>
          <a:noFill/>
          <a:ln w="25400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21529" name="Text Box 12"/>
          <p:cNvSpPr txBox="1">
            <a:spLocks noChangeArrowheads="1"/>
          </p:cNvSpPr>
          <p:nvPr/>
        </p:nvSpPr>
        <p:spPr bwMode="auto">
          <a:xfrm>
            <a:off x="5257800" y="1219200"/>
            <a:ext cx="6588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DOBJ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Previous Work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Kim &amp; Hovy (2006)</a:t>
            </a:r>
          </a:p>
          <a:p>
            <a:pPr lvl="1" eaLnBrk="1" hangingPunct="1"/>
            <a:r>
              <a:rPr lang="en-US" smtClean="0"/>
              <a:t>Use FrameNet-based semantic role labeler on sentences with verb/adjective SEs</a:t>
            </a:r>
          </a:p>
          <a:p>
            <a:pPr lvl="1" eaLnBrk="1" hangingPunct="1"/>
            <a:r>
              <a:rPr lang="en-US" smtClean="0"/>
              <a:t>Some frame elements are considered always targeting (e.g. stimulus, problem)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905000" y="4648200"/>
            <a:ext cx="990600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/>
              <a:t>Bill</a:t>
            </a:r>
            <a:r>
              <a:rPr lang="en-US" baseline="-25000"/>
              <a:t>2</a:t>
            </a:r>
            <a:r>
              <a:rPr lang="en-US"/>
              <a:t>’s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590800" y="4648200"/>
            <a:ext cx="1141413" cy="3698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handling</a:t>
            </a:r>
            <a:r>
              <a:rPr lang="en-US" baseline="-25000"/>
              <a:t>1</a:t>
            </a:r>
            <a:endParaRPr lang="en-US" i="1" baseline="-25000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657600" y="4648200"/>
            <a:ext cx="374650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of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114800" y="4648200"/>
            <a:ext cx="504825" cy="3698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the</a:t>
            </a:r>
            <a:endParaRPr lang="en-US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4572000" y="4648200"/>
            <a:ext cx="1128713" cy="3698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situation</a:t>
            </a:r>
            <a:r>
              <a:rPr lang="en-US" baseline="-25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5638800" y="4648200"/>
            <a:ext cx="1154113" cy="3698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annoyed</a:t>
            </a:r>
            <a:r>
              <a:rPr lang="en-US" baseline="-25000"/>
              <a:t>2</a:t>
            </a:r>
          </a:p>
        </p:txBody>
      </p:sp>
      <p:sp>
        <p:nvSpPr>
          <p:cNvPr id="29706" name="Rectangle 13"/>
          <p:cNvSpPr>
            <a:spLocks noChangeArrowheads="1"/>
          </p:cNvSpPr>
          <p:nvPr/>
        </p:nvSpPr>
        <p:spPr bwMode="auto">
          <a:xfrm>
            <a:off x="6781800" y="4659313"/>
            <a:ext cx="723900" cy="3698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Sam</a:t>
            </a:r>
            <a:r>
              <a:rPr lang="en-US"/>
              <a:t>.</a:t>
            </a:r>
          </a:p>
        </p:txBody>
      </p:sp>
      <p:cxnSp>
        <p:nvCxnSpPr>
          <p:cNvPr id="29707" name="AutoShape 14"/>
          <p:cNvCxnSpPr>
            <a:cxnSpLocks noChangeShapeType="1"/>
            <a:stCxn id="29701" idx="2"/>
            <a:endCxn id="29700" idx="2"/>
          </p:cNvCxnSpPr>
          <p:nvPr/>
        </p:nvCxnSpPr>
        <p:spPr bwMode="auto">
          <a:xfrm rot="5400000" flipH="1">
            <a:off x="2779712" y="4635501"/>
            <a:ext cx="3175" cy="762000"/>
          </a:xfrm>
          <a:prstGeom prst="curvedConnector3">
            <a:avLst>
              <a:gd name="adj1" fmla="val -8728523"/>
            </a:avLst>
          </a:prstGeom>
          <a:noFill/>
          <a:ln w="25400">
            <a:solidFill>
              <a:srgbClr val="00B0F0"/>
            </a:solidFill>
            <a:round/>
            <a:headEnd/>
            <a:tailEnd type="triangle" w="med" len="med"/>
          </a:ln>
        </p:spPr>
      </p:cxnSp>
      <p:cxnSp>
        <p:nvCxnSpPr>
          <p:cNvPr id="29708" name="AutoShape 15"/>
          <p:cNvCxnSpPr>
            <a:cxnSpLocks noChangeShapeType="1"/>
            <a:stCxn id="29701" idx="2"/>
            <a:endCxn id="46088" idx="2"/>
          </p:cNvCxnSpPr>
          <p:nvPr/>
        </p:nvCxnSpPr>
        <p:spPr bwMode="auto">
          <a:xfrm rot="16200000" flipH="1">
            <a:off x="4148931" y="4029869"/>
            <a:ext cx="1588" cy="1974850"/>
          </a:xfrm>
          <a:prstGeom prst="curvedConnector3">
            <a:avLst>
              <a:gd name="adj1" fmla="val 14395468"/>
            </a:avLst>
          </a:prstGeom>
          <a:noFill/>
          <a:ln w="25400">
            <a:solidFill>
              <a:srgbClr val="00B0F0"/>
            </a:solidFill>
            <a:round/>
            <a:headEnd/>
            <a:tailEnd type="triangle" w="med" len="med"/>
          </a:ln>
        </p:spPr>
      </p:cxnSp>
      <p:cxnSp>
        <p:nvCxnSpPr>
          <p:cNvPr id="29709" name="AutoShape 16"/>
          <p:cNvCxnSpPr>
            <a:cxnSpLocks noChangeShapeType="1"/>
            <a:stCxn id="29705" idx="0"/>
            <a:endCxn id="29701" idx="0"/>
          </p:cNvCxnSpPr>
          <p:nvPr/>
        </p:nvCxnSpPr>
        <p:spPr bwMode="auto">
          <a:xfrm rot="16200000" flipV="1">
            <a:off x="4687887" y="3121026"/>
            <a:ext cx="3175" cy="3054350"/>
          </a:xfrm>
          <a:prstGeom prst="curvedConnector3">
            <a:avLst>
              <a:gd name="adj1" fmla="val 14395468"/>
            </a:avLst>
          </a:prstGeom>
          <a:noFill/>
          <a:ln w="25400">
            <a:solidFill>
              <a:srgbClr val="00B0F0"/>
            </a:solidFill>
            <a:round/>
            <a:headEnd/>
            <a:tailEnd type="triangle" w="med" len="med"/>
          </a:ln>
        </p:spPr>
      </p:cxnSp>
      <p:cxnSp>
        <p:nvCxnSpPr>
          <p:cNvPr id="29710" name="AutoShape 18"/>
          <p:cNvCxnSpPr>
            <a:cxnSpLocks noChangeShapeType="1"/>
            <a:stCxn id="29705" idx="0"/>
            <a:endCxn id="29706" idx="0"/>
          </p:cNvCxnSpPr>
          <p:nvPr/>
        </p:nvCxnSpPr>
        <p:spPr bwMode="auto">
          <a:xfrm rot="16200000" flipH="1">
            <a:off x="6674643" y="4190207"/>
            <a:ext cx="11113" cy="927100"/>
          </a:xfrm>
          <a:prstGeom prst="curvedConnector3">
            <a:avLst>
              <a:gd name="adj1" fmla="val -1959204"/>
            </a:avLst>
          </a:prstGeom>
          <a:noFill/>
          <a:ln w="25400">
            <a:solidFill>
              <a:srgbClr val="00B0F0"/>
            </a:solidFill>
            <a:round/>
            <a:headEnd/>
            <a:tailEnd type="triangle" w="med" len="med"/>
          </a:ln>
        </p:spPr>
      </p:cxnSp>
      <p:sp>
        <p:nvSpPr>
          <p:cNvPr id="29711" name="Text Box 19"/>
          <p:cNvSpPr txBox="1">
            <a:spLocks noChangeArrowheads="1"/>
          </p:cNvSpPr>
          <p:nvPr/>
        </p:nvSpPr>
        <p:spPr bwMode="auto">
          <a:xfrm>
            <a:off x="2416175" y="5334000"/>
            <a:ext cx="631825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agent</a:t>
            </a:r>
          </a:p>
        </p:txBody>
      </p:sp>
      <p:sp>
        <p:nvSpPr>
          <p:cNvPr id="29712" name="Text Box 20"/>
          <p:cNvSpPr txBox="1">
            <a:spLocks noChangeArrowheads="1"/>
          </p:cNvSpPr>
          <p:nvPr/>
        </p:nvSpPr>
        <p:spPr bwMode="auto">
          <a:xfrm>
            <a:off x="4191000" y="4114800"/>
            <a:ext cx="884238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stimulus </a:t>
            </a:r>
          </a:p>
        </p:txBody>
      </p:sp>
      <p:sp>
        <p:nvSpPr>
          <p:cNvPr id="29713" name="Text Box 21"/>
          <p:cNvSpPr txBox="1">
            <a:spLocks noChangeArrowheads="1"/>
          </p:cNvSpPr>
          <p:nvPr/>
        </p:nvSpPr>
        <p:spPr bwMode="auto">
          <a:xfrm>
            <a:off x="5867400" y="4114800"/>
            <a:ext cx="11096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experiencer</a:t>
            </a:r>
          </a:p>
        </p:txBody>
      </p:sp>
      <p:sp>
        <p:nvSpPr>
          <p:cNvPr id="29714" name="Text Box 22"/>
          <p:cNvSpPr txBox="1">
            <a:spLocks noChangeArrowheads="1"/>
          </p:cNvSpPr>
          <p:nvPr/>
        </p:nvSpPr>
        <p:spPr bwMode="auto">
          <a:xfrm>
            <a:off x="3886200" y="5334000"/>
            <a:ext cx="830263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DDDDD"/>
                </a:solidFill>
              </a:rPr>
              <a:t>problem</a:t>
            </a:r>
          </a:p>
        </p:txBody>
      </p:sp>
      <p:sp>
        <p:nvSpPr>
          <p:cNvPr id="29715" name="Rectangle 23"/>
          <p:cNvSpPr>
            <a:spLocks noChangeArrowheads="1"/>
          </p:cNvSpPr>
          <p:nvPr/>
        </p:nvSpPr>
        <p:spPr bwMode="auto">
          <a:xfrm>
            <a:off x="1905000" y="4648200"/>
            <a:ext cx="3733800" cy="3810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6" name="Text Box 24"/>
          <p:cNvSpPr txBox="1">
            <a:spLocks noChangeArrowheads="1"/>
          </p:cNvSpPr>
          <p:nvPr/>
        </p:nvSpPr>
        <p:spPr bwMode="auto">
          <a:xfrm>
            <a:off x="533400" y="6019800"/>
            <a:ext cx="8077200" cy="546100"/>
          </a:xfrm>
          <a:prstGeom prst="rect">
            <a:avLst/>
          </a:prstGeom>
          <a:noFill/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S.Kim &amp; E.Hovy. 2006. “Extracting Opinions, Opinion Holders, and Topics Expressed in Online News Media Text”. </a:t>
            </a:r>
            <a:r>
              <a:rPr lang="en-US" sz="1400" i="1"/>
              <a:t>Sentiment and Subjectivity in Text, ACL 2006</a:t>
            </a:r>
            <a:r>
              <a:rPr lang="en-US" sz="1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Previous Work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Kobayashi et al. (2006)</a:t>
            </a:r>
          </a:p>
          <a:p>
            <a:pPr lvl="1" eaLnBrk="1" hangingPunct="1"/>
            <a:r>
              <a:rPr lang="en-US" sz="2400" smtClean="0"/>
              <a:t>Corpus based, statistical machine learning approach (Japanese product review corpus)</a:t>
            </a:r>
          </a:p>
          <a:p>
            <a:pPr lvl="1" eaLnBrk="1" hangingPunct="1"/>
            <a:r>
              <a:rPr lang="en-US" sz="2400" smtClean="0"/>
              <a:t>Determining winner reducible to binary classification</a:t>
            </a:r>
          </a:p>
          <a:p>
            <a:pPr lvl="2" eaLnBrk="1" hangingPunct="1"/>
            <a:r>
              <a:rPr lang="en-US" sz="2000" u="sng" smtClean="0"/>
              <a:t>Bill</a:t>
            </a:r>
            <a:r>
              <a:rPr lang="en-US" sz="2000" smtClean="0"/>
              <a:t> </a:t>
            </a:r>
            <a:r>
              <a:rPr lang="en-US" sz="2000" i="1" smtClean="0"/>
              <a:t>likes</a:t>
            </a:r>
            <a:r>
              <a:rPr lang="en-US" sz="2000" baseline="-25000" smtClean="0"/>
              <a:t>1</a:t>
            </a:r>
            <a:r>
              <a:rPr lang="en-US" sz="2000" smtClean="0"/>
              <a:t> the </a:t>
            </a:r>
            <a:r>
              <a:rPr lang="en-US" sz="2000" u="sng" smtClean="0"/>
              <a:t>eraser</a:t>
            </a:r>
            <a:r>
              <a:rPr lang="en-US" sz="2000" baseline="-25000" smtClean="0"/>
              <a:t>1</a:t>
            </a:r>
            <a:r>
              <a:rPr lang="en-US" sz="2000" smtClean="0"/>
              <a:t> and </a:t>
            </a:r>
            <a:r>
              <a:rPr lang="en-US" sz="2000" u="sng" smtClean="0"/>
              <a:t>Sarah</a:t>
            </a:r>
            <a:r>
              <a:rPr lang="en-US" sz="2000" smtClean="0"/>
              <a:t> knows it.</a:t>
            </a:r>
          </a:p>
          <a:p>
            <a:pPr lvl="3" eaLnBrk="1" hangingPunct="1"/>
            <a:r>
              <a:rPr lang="en-US" sz="1800" smtClean="0"/>
              <a:t>Produces training data: </a:t>
            </a:r>
          </a:p>
          <a:p>
            <a:pPr lvl="4" eaLnBrk="1" hangingPunct="1"/>
            <a:r>
              <a:rPr lang="en-US" sz="1800" smtClean="0"/>
              <a:t>Features(Bill, eraser | like, sentence) -&gt; Right</a:t>
            </a:r>
          </a:p>
          <a:p>
            <a:pPr lvl="4" eaLnBrk="1" hangingPunct="1"/>
            <a:r>
              <a:rPr lang="en-US" sz="1800" smtClean="0"/>
              <a:t>Features(eraser, Sarah | like, sentence) -&gt; Left</a:t>
            </a:r>
          </a:p>
          <a:p>
            <a:pPr lvl="3" eaLnBrk="1" hangingPunct="1"/>
            <a:r>
              <a:rPr lang="en-US" sz="1800" smtClean="0"/>
              <a:t>To find </a:t>
            </a:r>
            <a:r>
              <a:rPr lang="en-US" sz="1800" i="1" smtClean="0"/>
              <a:t>like</a:t>
            </a:r>
            <a:r>
              <a:rPr lang="en-US" sz="1800" smtClean="0"/>
              <a:t>’s target</a:t>
            </a:r>
          </a:p>
          <a:p>
            <a:pPr lvl="4" eaLnBrk="1" hangingPunct="1"/>
            <a:r>
              <a:rPr lang="en-US" sz="1800" smtClean="0"/>
              <a:t>Winner of </a:t>
            </a:r>
            <a:r>
              <a:rPr lang="en-US" sz="1800" u="sng" smtClean="0"/>
              <a:t>Bill</a:t>
            </a:r>
            <a:r>
              <a:rPr lang="en-US" sz="1800" smtClean="0"/>
              <a:t> vs. </a:t>
            </a:r>
            <a:r>
              <a:rPr lang="en-US" sz="1800" u="sng" smtClean="0"/>
              <a:t>eraser</a:t>
            </a:r>
            <a:r>
              <a:rPr lang="en-US" sz="1800" smtClean="0"/>
              <a:t> competes against </a:t>
            </a:r>
            <a:r>
              <a:rPr lang="en-US" sz="1800" u="sng" smtClean="0"/>
              <a:t>Sarah</a:t>
            </a:r>
          </a:p>
          <a:p>
            <a:pPr lvl="4" eaLnBrk="1" hangingPunct="1"/>
            <a:r>
              <a:rPr lang="en-US" sz="1800" smtClean="0"/>
              <a:t>Two calls to binary classifier</a:t>
            </a:r>
          </a:p>
          <a:p>
            <a:pPr lvl="1" eaLnBrk="1" hangingPunct="1"/>
            <a:r>
              <a:rPr lang="en-US" sz="2400" smtClean="0"/>
              <a:t>What features to use?, can’t have multiple targets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066800" y="6172200"/>
            <a:ext cx="7086600" cy="546100"/>
          </a:xfrm>
          <a:prstGeom prst="rect">
            <a:avLst/>
          </a:prstGeom>
          <a:noFill/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Nozomi Kobayashi, Ryu Iida, Kentaro Inui, and Yuji Matsumoto. 2006. Opinion Mining on the Web by Extracting Subject-Attribute-Value Relations. In </a:t>
            </a:r>
            <a:r>
              <a:rPr lang="en-US" sz="1400" i="1"/>
              <a:t>AAAI-CAAW 2006</a:t>
            </a:r>
            <a:r>
              <a:rPr lang="en-US" sz="1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143000"/>
          </a:xfrm>
        </p:spPr>
        <p:txBody>
          <a:bodyPr/>
          <a:lstStyle/>
          <a:p>
            <a:r>
              <a:rPr lang="en-US" sz="3600" dirty="0" smtClean="0"/>
              <a:t>What if we knew the sentiment targets?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dirty="0" smtClean="0"/>
          </a:p>
          <a:p>
            <a:pPr>
              <a:lnSpc>
                <a:spcPct val="200000"/>
              </a:lnSpc>
              <a:buFontTx/>
              <a:buNone/>
            </a:pPr>
            <a:r>
              <a:rPr lang="en-US" dirty="0" smtClean="0"/>
              <a:t>  “While the </a:t>
            </a:r>
            <a:r>
              <a:rPr lang="en-US" u="sng" dirty="0" smtClean="0"/>
              <a:t>dealership</a:t>
            </a:r>
            <a:r>
              <a:rPr lang="en-US" dirty="0" smtClean="0"/>
              <a:t> was </a:t>
            </a:r>
            <a:r>
              <a:rPr lang="en-US" dirty="0" smtClean="0">
                <a:solidFill>
                  <a:srgbClr val="99CC00"/>
                </a:solidFill>
              </a:rPr>
              <a:t>easy to find</a:t>
            </a:r>
            <a:r>
              <a:rPr lang="en-US" dirty="0" smtClean="0"/>
              <a:t> and the </a:t>
            </a:r>
            <a:r>
              <a:rPr lang="en-US" u="sng" dirty="0" smtClean="0"/>
              <a:t>salesman</a:t>
            </a:r>
            <a:r>
              <a:rPr lang="en-US" dirty="0" smtClean="0"/>
              <a:t> was </a:t>
            </a:r>
            <a:r>
              <a:rPr lang="en-US" dirty="0" smtClean="0">
                <a:solidFill>
                  <a:srgbClr val="99CC00"/>
                </a:solidFill>
              </a:rPr>
              <a:t>friendly</a:t>
            </a:r>
            <a:r>
              <a:rPr lang="en-US" dirty="0" smtClean="0"/>
              <a:t>, the </a:t>
            </a:r>
            <a:r>
              <a:rPr lang="en-US" u="sng" dirty="0" smtClean="0"/>
              <a:t>car</a:t>
            </a:r>
            <a:r>
              <a:rPr lang="en-US" dirty="0" smtClean="0"/>
              <a:t> I bought turned out to be a </a:t>
            </a:r>
            <a:r>
              <a:rPr lang="en-US" dirty="0" smtClean="0">
                <a:solidFill>
                  <a:srgbClr val="FFA3A3"/>
                </a:solidFill>
              </a:rPr>
              <a:t>disappointment</a:t>
            </a:r>
            <a:r>
              <a:rPr lang="en-US" dirty="0" smtClean="0">
                <a:solidFill>
                  <a:srgbClr val="FFFFFF"/>
                </a:solidFill>
              </a:rPr>
              <a:t>.”</a:t>
            </a:r>
          </a:p>
        </p:txBody>
      </p:sp>
      <p:cxnSp>
        <p:nvCxnSpPr>
          <p:cNvPr id="4100" name="Curved Connector 12"/>
          <p:cNvCxnSpPr>
            <a:cxnSpLocks noChangeShapeType="1"/>
          </p:cNvCxnSpPr>
          <p:nvPr/>
        </p:nvCxnSpPr>
        <p:spPr bwMode="auto">
          <a:xfrm rot="16200000" flipV="1">
            <a:off x="4533900" y="1333500"/>
            <a:ext cx="76200" cy="2438400"/>
          </a:xfrm>
          <a:prstGeom prst="curvedConnector3">
            <a:avLst>
              <a:gd name="adj1" fmla="val 650745"/>
            </a:avLst>
          </a:prstGeom>
          <a:noFill/>
          <a:ln w="25400" algn="ctr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4101" name="TextBox 20"/>
          <p:cNvSpPr txBox="1">
            <a:spLocks noChangeArrowheads="1"/>
          </p:cNvSpPr>
          <p:nvPr/>
        </p:nvSpPr>
        <p:spPr bwMode="auto">
          <a:xfrm>
            <a:off x="5867400" y="29718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4102" name="Curved Connector 23"/>
          <p:cNvCxnSpPr>
            <a:cxnSpLocks noChangeShapeType="1"/>
          </p:cNvCxnSpPr>
          <p:nvPr/>
        </p:nvCxnSpPr>
        <p:spPr bwMode="auto">
          <a:xfrm rot="16200000" flipV="1">
            <a:off x="3503612" y="2363788"/>
            <a:ext cx="3175" cy="2438400"/>
          </a:xfrm>
          <a:prstGeom prst="curvedConnector3">
            <a:avLst>
              <a:gd name="adj1" fmla="val 14395468"/>
            </a:avLst>
          </a:prstGeom>
          <a:noFill/>
          <a:ln w="25400" algn="ctr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4103" name="TextBox 24"/>
          <p:cNvSpPr txBox="1">
            <a:spLocks noChangeArrowheads="1"/>
          </p:cNvSpPr>
          <p:nvPr/>
        </p:nvSpPr>
        <p:spPr bwMode="auto">
          <a:xfrm>
            <a:off x="2133600" y="3962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04" name="TextBox 25"/>
          <p:cNvSpPr txBox="1">
            <a:spLocks noChangeArrowheads="1"/>
          </p:cNvSpPr>
          <p:nvPr/>
        </p:nvSpPr>
        <p:spPr bwMode="auto">
          <a:xfrm>
            <a:off x="4572000" y="3962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4105" name="Curved Connector 27"/>
          <p:cNvCxnSpPr>
            <a:cxnSpLocks noChangeShapeType="1"/>
          </p:cNvCxnSpPr>
          <p:nvPr/>
        </p:nvCxnSpPr>
        <p:spPr bwMode="auto">
          <a:xfrm rot="16200000" flipV="1">
            <a:off x="6722268" y="3717132"/>
            <a:ext cx="1001713" cy="577850"/>
          </a:xfrm>
          <a:prstGeom prst="curvedConnector3">
            <a:avLst>
              <a:gd name="adj1" fmla="val 121394"/>
            </a:avLst>
          </a:prstGeom>
          <a:noFill/>
          <a:ln w="25400" algn="ctr">
            <a:solidFill>
              <a:srgbClr val="00B0F0"/>
            </a:solidFill>
            <a:round/>
            <a:headEnd/>
            <a:tailEnd type="stealth" w="lg" len="lg"/>
          </a:ln>
        </p:spPr>
      </p:cxnSp>
      <p:sp>
        <p:nvSpPr>
          <p:cNvPr id="4106" name="TextBox 28"/>
          <p:cNvSpPr txBox="1">
            <a:spLocks noChangeArrowheads="1"/>
          </p:cNvSpPr>
          <p:nvPr/>
        </p:nvSpPr>
        <p:spPr bwMode="auto">
          <a:xfrm>
            <a:off x="6705600" y="39624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07" name="TextBox 29"/>
          <p:cNvSpPr txBox="1">
            <a:spLocks noChangeArrowheads="1"/>
          </p:cNvSpPr>
          <p:nvPr/>
        </p:nvSpPr>
        <p:spPr bwMode="auto">
          <a:xfrm>
            <a:off x="7283450" y="49641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Approach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3124200"/>
          </a:xfrm>
        </p:spPr>
        <p:txBody>
          <a:bodyPr/>
          <a:lstStyle/>
          <a:p>
            <a:pPr eaLnBrk="1" hangingPunct="1"/>
            <a:r>
              <a:rPr lang="en-US" sz="3000" smtClean="0"/>
              <a:t>Supervised ranking (RankSVM):</a:t>
            </a:r>
          </a:p>
          <a:p>
            <a:pPr lvl="1" eaLnBrk="1" hangingPunct="1"/>
            <a:r>
              <a:rPr lang="en-US" sz="2600" smtClean="0"/>
              <a:t>Training data partitioned into subsets</a:t>
            </a:r>
          </a:p>
          <a:p>
            <a:pPr lvl="1" eaLnBrk="1" hangingPunct="1"/>
            <a:r>
              <a:rPr lang="en-US" sz="2600" smtClean="0"/>
              <a:t>Instances x</a:t>
            </a:r>
            <a:r>
              <a:rPr lang="en-US" sz="2600" baseline="-25000" smtClean="0"/>
              <a:t>i</a:t>
            </a:r>
            <a:r>
              <a:rPr lang="en-US" sz="2600" smtClean="0"/>
              <a:t> in each subset (k) are given relative rankings, </a:t>
            </a:r>
            <a:r>
              <a:rPr lang="en-US" sz="2600" i="1" smtClean="0"/>
              <a:t>PREF</a:t>
            </a:r>
            <a:r>
              <a:rPr lang="en-US" sz="2600" smtClean="0"/>
              <a:t> function give difference in ranking</a:t>
            </a:r>
          </a:p>
          <a:p>
            <a:pPr lvl="1" eaLnBrk="1" hangingPunct="1"/>
            <a:r>
              <a:rPr lang="en-US" sz="2600" smtClean="0"/>
              <a:t>Score function</a:t>
            </a:r>
            <a:r>
              <a:rPr lang="en-US" sz="2600" i="1" smtClean="0"/>
              <a:t> s</a:t>
            </a:r>
            <a:r>
              <a:rPr lang="en-US" sz="2600" smtClean="0"/>
              <a:t> should reflect partial orderings</a:t>
            </a:r>
          </a:p>
          <a:p>
            <a:pPr lvl="1" eaLnBrk="1" hangingPunct="1"/>
            <a:r>
              <a:rPr lang="en-US" sz="2600" smtClean="0"/>
              <a:t>We use SVMLight implementation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95800"/>
            <a:ext cx="8229600" cy="155892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</p:pic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152400" y="6096000"/>
            <a:ext cx="7391400" cy="666750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Joachims</a:t>
            </a:r>
            <a:r>
              <a:rPr lang="en-US" dirty="0"/>
              <a:t>, T. 2002. Optimizing search engines using </a:t>
            </a:r>
            <a:r>
              <a:rPr lang="en-US" dirty="0" err="1"/>
              <a:t>clickthrough</a:t>
            </a:r>
            <a:r>
              <a:rPr lang="en-US" dirty="0"/>
              <a:t> data. </a:t>
            </a:r>
            <a:r>
              <a:rPr lang="en-US" i="1" dirty="0"/>
              <a:t>KDD.  </a:t>
            </a:r>
            <a:r>
              <a:rPr lang="en-US" dirty="0"/>
              <a:t>(Formulation from </a:t>
            </a:r>
            <a:r>
              <a:rPr lang="en-US" dirty="0" err="1"/>
              <a:t>Lerman</a:t>
            </a:r>
            <a:r>
              <a:rPr lang="en-US" dirty="0"/>
              <a:t> et al. EACL’09)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JDPA Sentiment Corpus</a:t>
            </a:r>
          </a:p>
        </p:txBody>
      </p:sp>
      <p:pic>
        <p:nvPicPr>
          <p:cNvPr id="27651" name="Picture 17" descr="spg_invert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295400"/>
            <a:ext cx="813435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Sentiment expressions</a:t>
            </a:r>
          </a:p>
          <a:p>
            <a:pPr eaLnBrk="1" hangingPunct="1"/>
            <a:r>
              <a:rPr lang="en-US" sz="2800" smtClean="0"/>
              <a:t>Finding sentiment targets</a:t>
            </a:r>
          </a:p>
          <a:p>
            <a:pPr eaLnBrk="1" hangingPunct="1"/>
            <a:r>
              <a:rPr lang="en-US" sz="2800" smtClean="0"/>
              <a:t>Previous work</a:t>
            </a:r>
          </a:p>
          <a:p>
            <a:pPr eaLnBrk="1" hangingPunct="1"/>
            <a:r>
              <a:rPr lang="en-US" sz="2800" smtClean="0"/>
              <a:t>Our approach: supervised ranking</a:t>
            </a:r>
          </a:p>
          <a:p>
            <a:pPr eaLnBrk="1" hangingPunct="1"/>
            <a:r>
              <a:rPr lang="en-US" sz="2800" smtClean="0"/>
              <a:t>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Sentiment Expressions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Single or multi-word phrases</a:t>
            </a:r>
          </a:p>
          <a:p>
            <a:pPr lvl="1" eaLnBrk="1" hangingPunct="1"/>
            <a:r>
              <a:rPr lang="en-US" dirty="0" smtClean="0"/>
              <a:t>Express </a:t>
            </a:r>
            <a:r>
              <a:rPr lang="en-US" b="1" dirty="0" smtClean="0"/>
              <a:t>evaluation</a:t>
            </a:r>
          </a:p>
          <a:p>
            <a:pPr eaLnBrk="1" hangingPunct="1"/>
            <a:r>
              <a:rPr lang="en-US" dirty="0" smtClean="0"/>
              <a:t>Contextual polarity</a:t>
            </a:r>
          </a:p>
          <a:p>
            <a:pPr lvl="1" eaLnBrk="1" hangingPunct="1"/>
            <a:r>
              <a:rPr lang="en-US" dirty="0" smtClean="0"/>
              <a:t>I </a:t>
            </a:r>
            <a:r>
              <a:rPr lang="en-US" i="1" dirty="0" smtClean="0">
                <a:solidFill>
                  <a:srgbClr val="99CC00"/>
                </a:solidFill>
              </a:rPr>
              <a:t>like</a:t>
            </a:r>
            <a:r>
              <a:rPr lang="en-US" dirty="0" smtClean="0"/>
              <a:t> the car (positive)</a:t>
            </a:r>
          </a:p>
          <a:p>
            <a:pPr lvl="1" eaLnBrk="1" hangingPunct="1"/>
            <a:r>
              <a:rPr lang="en-US" dirty="0" smtClean="0"/>
              <a:t>It is a </a:t>
            </a:r>
            <a:r>
              <a:rPr lang="en-US" i="1" dirty="0" smtClean="0">
                <a:solidFill>
                  <a:srgbClr val="FFA3A3"/>
                </a:solidFill>
              </a:rPr>
              <a:t>lemon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(negative)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 smtClean="0"/>
              <a:t>The camera is </a:t>
            </a:r>
            <a:r>
              <a:rPr lang="en-US" i="1" dirty="0" smtClean="0"/>
              <a:t>not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9CC00"/>
                </a:solidFill>
              </a:rPr>
              <a:t>small</a:t>
            </a:r>
            <a:r>
              <a:rPr lang="en-US" dirty="0" smtClean="0"/>
              <a:t> (negative)</a:t>
            </a:r>
            <a:endParaRPr lang="en-US" i="1" dirty="0" smtClean="0">
              <a:solidFill>
                <a:srgbClr val="99CC00"/>
              </a:solidFill>
            </a:endParaRPr>
          </a:p>
          <a:p>
            <a:pPr eaLnBrk="1" hangingPunct="1"/>
            <a:r>
              <a:rPr lang="en-US" dirty="0" smtClean="0"/>
              <a:t>Assume annotation of sentiment expressions, their polarity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Targets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Target = word or phrase which is the object of evaluation</a:t>
            </a:r>
          </a:p>
          <a:p>
            <a:pPr eaLnBrk="1" hangingPunct="1"/>
            <a:r>
              <a:rPr lang="en-US" dirty="0" smtClean="0"/>
              <a:t>Sentiment expressions only link to </a:t>
            </a:r>
            <a:r>
              <a:rPr lang="en-US" i="1" dirty="0" smtClean="0"/>
              <a:t>physical</a:t>
            </a:r>
            <a:r>
              <a:rPr lang="en-US" dirty="0" smtClean="0"/>
              <a:t> targets: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FFA3A3"/>
                </a:solidFill>
                <a:sym typeface="Wingdings" pitchFamily="2" charset="2"/>
              </a:rPr>
              <a:t>         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Bill likes to drive.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chemeClr val="accent2"/>
                </a:solidFill>
                <a:sym typeface="Wingdings" pitchFamily="2" charset="2"/>
              </a:rPr>
              <a:t>         </a:t>
            </a:r>
            <a:r>
              <a:rPr lang="en-US" sz="4000" dirty="0" smtClean="0">
                <a:solidFill>
                  <a:srgbClr val="99CC00"/>
                </a:solidFill>
                <a:sym typeface="Wingdings" pitchFamily="2" charset="2"/>
              </a:rPr>
              <a:t>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Bill </a:t>
            </a:r>
            <a:r>
              <a:rPr lang="en-US" i="1" dirty="0" smtClean="0"/>
              <a:t>likes</a:t>
            </a:r>
            <a:r>
              <a:rPr lang="en-US" dirty="0" smtClean="0"/>
              <a:t> to drive the </a:t>
            </a:r>
            <a:r>
              <a:rPr lang="en-US" u="sng" dirty="0" smtClean="0">
                <a:solidFill>
                  <a:srgbClr val="99CC00"/>
                </a:solidFill>
              </a:rPr>
              <a:t>car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Multiple targets possible: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         </a:t>
            </a:r>
            <a:r>
              <a:rPr lang="en-US" dirty="0" smtClean="0">
                <a:cs typeface="Arial" charset="0"/>
              </a:rPr>
              <a:t>— </a:t>
            </a:r>
            <a:r>
              <a:rPr lang="en-US" dirty="0" smtClean="0"/>
              <a:t>Bill </a:t>
            </a:r>
            <a:r>
              <a:rPr lang="en-US" i="1" dirty="0" smtClean="0"/>
              <a:t>likes</a:t>
            </a:r>
            <a:r>
              <a:rPr lang="en-US" dirty="0" smtClean="0"/>
              <a:t> the </a:t>
            </a:r>
            <a:r>
              <a:rPr lang="en-US" u="sng" dirty="0" smtClean="0">
                <a:solidFill>
                  <a:srgbClr val="99CC00"/>
                </a:solidFill>
              </a:rPr>
              <a:t>car</a:t>
            </a:r>
            <a:r>
              <a:rPr lang="en-US" dirty="0" smtClean="0"/>
              <a:t> and the </a:t>
            </a:r>
            <a:r>
              <a:rPr lang="en-US" u="sng" dirty="0" smtClean="0">
                <a:solidFill>
                  <a:srgbClr val="99CC00"/>
                </a:solidFill>
              </a:rPr>
              <a:t>bike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Targets (2)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Some mentions are not targets.</a:t>
            </a:r>
          </a:p>
          <a:p>
            <a:pPr lvl="1" eaLnBrk="1" hangingPunct="1"/>
            <a:r>
              <a:rPr lang="en-US" u="sng" dirty="0" smtClean="0"/>
              <a:t>Sue</a:t>
            </a:r>
            <a:r>
              <a:rPr lang="en-US" dirty="0" smtClean="0"/>
              <a:t> </a:t>
            </a:r>
            <a:r>
              <a:rPr lang="en-US" i="1" dirty="0" smtClean="0"/>
              <a:t>likes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u="sng" dirty="0" smtClean="0"/>
              <a:t>Al</a:t>
            </a:r>
            <a:r>
              <a:rPr lang="en-US" dirty="0" smtClean="0"/>
              <a:t>’s </a:t>
            </a:r>
            <a:r>
              <a:rPr lang="en-US" u="sng" dirty="0" smtClean="0"/>
              <a:t>car</a:t>
            </a:r>
            <a:r>
              <a:rPr lang="en-US" baseline="-25000" dirty="0" smtClean="0"/>
              <a:t>1</a:t>
            </a:r>
            <a:r>
              <a:rPr lang="en-US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dirty="0" smtClean="0"/>
              <a:t>Tricky cases:</a:t>
            </a:r>
          </a:p>
          <a:p>
            <a:pPr lvl="1" eaLnBrk="1" hangingPunct="1"/>
            <a:r>
              <a:rPr lang="en-US" dirty="0" smtClean="0"/>
              <a:t>The </a:t>
            </a:r>
            <a:r>
              <a:rPr lang="en-US" u="sng" dirty="0" smtClean="0"/>
              <a:t>car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i="1" dirty="0" smtClean="0"/>
              <a:t>frightens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u="sng" dirty="0" smtClean="0"/>
              <a:t>Mary</a:t>
            </a:r>
            <a:r>
              <a:rPr lang="en-US" dirty="0" smtClean="0"/>
              <a:t>.</a:t>
            </a:r>
          </a:p>
          <a:p>
            <a:pPr lvl="1" eaLnBrk="1" hangingPunct="1"/>
            <a:r>
              <a:rPr lang="en-US" u="sng" dirty="0" smtClean="0"/>
              <a:t>Mary</a:t>
            </a:r>
            <a:r>
              <a:rPr lang="en-US" baseline="-25000" dirty="0" smtClean="0"/>
              <a:t>4</a:t>
            </a:r>
            <a:r>
              <a:rPr lang="en-US" dirty="0" smtClean="0"/>
              <a:t>’s </a:t>
            </a:r>
            <a:r>
              <a:rPr lang="en-US" i="1" dirty="0" smtClean="0"/>
              <a:t>dislike</a:t>
            </a:r>
            <a:r>
              <a:rPr lang="en-US" baseline="-25000" dirty="0" smtClean="0"/>
              <a:t>3</a:t>
            </a:r>
            <a:r>
              <a:rPr lang="en-US" dirty="0" smtClean="0"/>
              <a:t> of </a:t>
            </a:r>
            <a:r>
              <a:rPr lang="en-US" u="sng" dirty="0" smtClean="0"/>
              <a:t>Bill</a:t>
            </a:r>
            <a:r>
              <a:rPr lang="en-US" dirty="0" smtClean="0"/>
              <a:t>’s </a:t>
            </a:r>
            <a:r>
              <a:rPr lang="en-US" u="sng" dirty="0" smtClean="0"/>
              <a:t>car</a:t>
            </a:r>
            <a:r>
              <a:rPr lang="en-US" baseline="-25000" dirty="0" smtClean="0"/>
              <a:t>3</a:t>
            </a:r>
            <a:r>
              <a:rPr lang="en-US" dirty="0" smtClean="0"/>
              <a:t> is a </a:t>
            </a:r>
            <a:r>
              <a:rPr lang="en-US" i="1" dirty="0" smtClean="0"/>
              <a:t>turn-off</a:t>
            </a:r>
            <a:r>
              <a:rPr lang="en-US" baseline="-25000" dirty="0" smtClean="0"/>
              <a:t>4</a:t>
            </a:r>
            <a:r>
              <a:rPr lang="en-US" i="1" dirty="0" smtClean="0"/>
              <a:t> </a:t>
            </a:r>
            <a:r>
              <a:rPr lang="en-US" dirty="0" smtClean="0"/>
              <a:t>for </a:t>
            </a:r>
            <a:r>
              <a:rPr lang="en-US" u="sng" dirty="0" smtClean="0"/>
              <a:t>him</a:t>
            </a:r>
            <a:r>
              <a:rPr lang="en-US" dirty="0" smtClean="0"/>
              <a:t>.</a:t>
            </a:r>
          </a:p>
          <a:p>
            <a:pPr lvl="1" eaLnBrk="1" hangingPunct="1"/>
            <a:r>
              <a:rPr lang="en-US" dirty="0" smtClean="0"/>
              <a:t>Look at those </a:t>
            </a:r>
            <a:r>
              <a:rPr lang="en-US" u="sng" dirty="0" smtClean="0"/>
              <a:t>pancakes</a:t>
            </a:r>
            <a:r>
              <a:rPr lang="en-US" baseline="-25000" dirty="0" smtClean="0"/>
              <a:t>5</a:t>
            </a:r>
            <a:r>
              <a:rPr lang="en-US" dirty="0" smtClean="0"/>
              <a:t>. </a:t>
            </a:r>
            <a:r>
              <a:rPr lang="en-US" u="sng" dirty="0" smtClean="0"/>
              <a:t>My</a:t>
            </a:r>
            <a:r>
              <a:rPr lang="en-US" dirty="0" smtClean="0"/>
              <a:t> </a:t>
            </a:r>
            <a:r>
              <a:rPr lang="en-US" i="1" dirty="0" smtClean="0"/>
              <a:t>mouth is watering</a:t>
            </a:r>
            <a:r>
              <a:rPr lang="en-US" baseline="-25000" dirty="0" smtClean="0"/>
              <a:t>5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annotation of mentions and sentiment expressions</a:t>
            </a:r>
          </a:p>
          <a:p>
            <a:r>
              <a:rPr lang="en-US" smtClean="0"/>
              <a:t>Identify targets of </a:t>
            </a:r>
            <a:r>
              <a:rPr lang="en-US" dirty="0" smtClean="0"/>
              <a:t>all sentiment expressions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Annotations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447800"/>
            <a:ext cx="3797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John</a:t>
            </a:r>
            <a:r>
              <a:rPr lang="en-US" sz="2400" dirty="0" smtClean="0"/>
              <a:t> recently purchased a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06489" y="2581870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had a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218412" y="2581870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9CC00"/>
                </a:solidFill>
              </a:rPr>
              <a:t>great</a:t>
            </a:r>
            <a:endParaRPr lang="en-US" sz="2400" dirty="0">
              <a:solidFill>
                <a:srgbClr val="99CC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59503" y="258187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806426" y="2581870"/>
            <a:ext cx="2002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A3A3"/>
                </a:solidFill>
              </a:rPr>
              <a:t>disappointing</a:t>
            </a:r>
            <a:endParaRPr lang="en-US" sz="2400" dirty="0">
              <a:solidFill>
                <a:srgbClr val="FFA3A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13955" y="2581870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flash</a:t>
            </a:r>
            <a:r>
              <a:rPr lang="en-US" sz="2400" dirty="0" smtClean="0"/>
              <a:t>,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3890665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and was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953000" y="2586335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mildly</a:t>
            </a:r>
            <a:endParaRPr lang="en-US" sz="24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2209800" y="3895130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very</a:t>
            </a:r>
            <a:endParaRPr lang="en-US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971800" y="3895130"/>
            <a:ext cx="1433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9CC00"/>
                </a:solidFill>
              </a:rPr>
              <a:t>compact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191000" y="3886200"/>
            <a:ext cx="3079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He</a:t>
            </a:r>
            <a:r>
              <a:rPr lang="en-US" sz="2400" dirty="0" smtClean="0"/>
              <a:t> also considered </a:t>
            </a:r>
            <a:r>
              <a:rPr lang="en-US" sz="2400" b="1" dirty="0" smtClean="0"/>
              <a:t>a</a:t>
            </a:r>
            <a:endParaRPr lang="en-US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990600" y="5096470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which,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1905000" y="5100935"/>
            <a:ext cx="888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while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3733800" y="5105400"/>
            <a:ext cx="990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A3A3"/>
                </a:solidFill>
              </a:rPr>
              <a:t>highly</a:t>
            </a:r>
            <a:endParaRPr lang="en-US" sz="2400" dirty="0">
              <a:solidFill>
                <a:srgbClr val="FFA3A3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76800" y="5105400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had a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861070" y="5100935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C000"/>
                </a:solidFill>
              </a:rPr>
              <a:t>better</a:t>
            </a:r>
            <a:endParaRPr lang="en-US" sz="2400" b="1" u="sng" dirty="0">
              <a:solidFill>
                <a:srgbClr val="FFC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" y="1828800"/>
            <a:ext cx="944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PERSON</a:t>
            </a:r>
            <a:endParaRPr lang="en-US" sz="1400" dirty="0"/>
          </a:p>
        </p:txBody>
      </p:sp>
      <p:grpSp>
        <p:nvGrpSpPr>
          <p:cNvPr id="121" name="Group 120"/>
          <p:cNvGrpSpPr/>
          <p:nvPr/>
        </p:nvGrpSpPr>
        <p:grpSpPr>
          <a:xfrm>
            <a:off x="4517180" y="1443335"/>
            <a:ext cx="2188420" cy="693242"/>
            <a:chOff x="4517180" y="1443335"/>
            <a:chExt cx="2188420" cy="693242"/>
          </a:xfrm>
        </p:grpSpPr>
        <p:sp>
          <p:nvSpPr>
            <p:cNvPr id="6" name="Rectangle 5"/>
            <p:cNvSpPr/>
            <p:nvPr/>
          </p:nvSpPr>
          <p:spPr>
            <a:xfrm>
              <a:off x="4517180" y="1443335"/>
              <a:ext cx="21884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u="sng" dirty="0" smtClean="0"/>
                <a:t>digital camera</a:t>
              </a:r>
              <a:r>
                <a:rPr lang="en-US" sz="2400" dirty="0" smtClean="0"/>
                <a:t>.</a:t>
              </a:r>
              <a:endParaRPr lang="en-US" sz="24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51511" y="1828800"/>
              <a:ext cx="9541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CAMERA</a:t>
              </a:r>
              <a:endParaRPr lang="en-US" sz="1400" dirty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056612" y="2581870"/>
            <a:ext cx="1673856" cy="694730"/>
            <a:chOff x="3056612" y="2581870"/>
            <a:chExt cx="1673856" cy="694730"/>
          </a:xfrm>
        </p:grpSpPr>
        <p:sp>
          <p:nvSpPr>
            <p:cNvPr id="10" name="TextBox 9"/>
            <p:cNvSpPr txBox="1"/>
            <p:nvPr/>
          </p:nvSpPr>
          <p:spPr>
            <a:xfrm>
              <a:off x="3056612" y="2581870"/>
              <a:ext cx="16738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smtClean="0"/>
                <a:t>zoom lens</a:t>
              </a:r>
              <a:r>
                <a:rPr lang="en-US" sz="2400" dirty="0" smtClean="0"/>
                <a:t>,</a:t>
              </a:r>
              <a:endParaRPr lang="en-US" sz="24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24200" y="2968823"/>
              <a:ext cx="14761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CAMERA-PART</a:t>
              </a:r>
              <a:endParaRPr lang="en-US" sz="1400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439290" y="2971800"/>
            <a:ext cx="1476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CAMERA-PART</a:t>
            </a:r>
            <a:endParaRPr lang="en-US" sz="1400" dirty="0"/>
          </a:p>
        </p:txBody>
      </p:sp>
      <p:grpSp>
        <p:nvGrpSpPr>
          <p:cNvPr id="112" name="Group 111"/>
          <p:cNvGrpSpPr/>
          <p:nvPr/>
        </p:nvGrpSpPr>
        <p:grpSpPr>
          <a:xfrm>
            <a:off x="6753490" y="5100935"/>
            <a:ext cx="1476110" cy="693242"/>
            <a:chOff x="6753490" y="5100935"/>
            <a:chExt cx="1476110" cy="693242"/>
          </a:xfrm>
        </p:grpSpPr>
        <p:sp>
          <p:nvSpPr>
            <p:cNvPr id="36" name="TextBox 35"/>
            <p:cNvSpPr txBox="1"/>
            <p:nvPr/>
          </p:nvSpPr>
          <p:spPr>
            <a:xfrm>
              <a:off x="6953059" y="5100935"/>
              <a:ext cx="920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smtClean="0"/>
                <a:t>flash</a:t>
              </a:r>
              <a:r>
                <a:rPr lang="en-US" sz="2400" dirty="0" smtClean="0"/>
                <a:t>.</a:t>
              </a:r>
              <a:endParaRPr lang="en-US" sz="2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753490" y="5486400"/>
              <a:ext cx="14761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CAMERA-PART</a:t>
              </a:r>
              <a:endParaRPr lang="en-US" sz="1400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7315200" y="4267200"/>
            <a:ext cx="954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CAMERA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4237111" y="4264223"/>
            <a:ext cx="944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PERSON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7315200" y="3886200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Cannon</a:t>
            </a:r>
            <a:endParaRPr lang="en-US" sz="2400" u="sng" dirty="0"/>
          </a:p>
        </p:txBody>
      </p:sp>
      <p:sp>
        <p:nvSpPr>
          <p:cNvPr id="46" name="TextBox 45"/>
          <p:cNvSpPr txBox="1"/>
          <p:nvPr/>
        </p:nvSpPr>
        <p:spPr>
          <a:xfrm>
            <a:off x="1017016" y="259080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It</a:t>
            </a:r>
            <a:endParaRPr lang="en-US" sz="2400" u="sng" dirty="0"/>
          </a:p>
        </p:txBody>
      </p:sp>
      <p:sp>
        <p:nvSpPr>
          <p:cNvPr id="47" name="TextBox 46"/>
          <p:cNvSpPr txBox="1"/>
          <p:nvPr/>
        </p:nvSpPr>
        <p:spPr>
          <a:xfrm>
            <a:off x="685800" y="2971800"/>
            <a:ext cx="954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CAMERA</a:t>
            </a:r>
            <a:endParaRPr lang="en-US" sz="1400" dirty="0"/>
          </a:p>
        </p:txBody>
      </p:sp>
      <p:grpSp>
        <p:nvGrpSpPr>
          <p:cNvPr id="78" name="Group 77"/>
          <p:cNvGrpSpPr/>
          <p:nvPr/>
        </p:nvGrpSpPr>
        <p:grpSpPr>
          <a:xfrm>
            <a:off x="762000" y="1905003"/>
            <a:ext cx="3809998" cy="916631"/>
            <a:chOff x="762000" y="1905003"/>
            <a:chExt cx="3809998" cy="916631"/>
          </a:xfrm>
        </p:grpSpPr>
        <p:cxnSp>
          <p:nvCxnSpPr>
            <p:cNvPr id="51" name="Shape 50"/>
            <p:cNvCxnSpPr>
              <a:stCxn id="46" idx="1"/>
            </p:cNvCxnSpPr>
            <p:nvPr/>
          </p:nvCxnSpPr>
          <p:spPr bwMode="auto">
            <a:xfrm rot="10800000" flipH="1">
              <a:off x="1017015" y="1905003"/>
              <a:ext cx="3554983" cy="916631"/>
            </a:xfrm>
            <a:prstGeom prst="curvedConnector3">
              <a:avLst>
                <a:gd name="adj1" fmla="val -6430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57" name="Text Box 18"/>
            <p:cNvSpPr txBox="1">
              <a:spLocks noChangeArrowheads="1"/>
            </p:cNvSpPr>
            <p:nvPr/>
          </p:nvSpPr>
          <p:spPr bwMode="auto">
            <a:xfrm>
              <a:off x="762000" y="2283023"/>
              <a:ext cx="813043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COREF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639908" y="3121223"/>
            <a:ext cx="1484293" cy="307777"/>
            <a:chOff x="1639908" y="3121223"/>
            <a:chExt cx="1484293" cy="307777"/>
          </a:xfrm>
        </p:grpSpPr>
        <p:cxnSp>
          <p:nvCxnSpPr>
            <p:cNvPr id="58" name="Shape 50"/>
            <p:cNvCxnSpPr>
              <a:stCxn id="39" idx="1"/>
              <a:endCxn id="47" idx="3"/>
            </p:cNvCxnSpPr>
            <p:nvPr/>
          </p:nvCxnSpPr>
          <p:spPr bwMode="auto">
            <a:xfrm rot="10800000" flipV="1">
              <a:off x="1639908" y="3122711"/>
              <a:ext cx="1484293" cy="2977"/>
            </a:xfrm>
            <a:prstGeom prst="curvedConnector3">
              <a:avLst>
                <a:gd name="adj1" fmla="val 45403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06357" y="3121223"/>
              <a:ext cx="945259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PART-OF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163648" y="3200400"/>
            <a:ext cx="7014491" cy="307777"/>
            <a:chOff x="1163648" y="3200400"/>
            <a:chExt cx="7014491" cy="307777"/>
          </a:xfrm>
        </p:grpSpPr>
        <p:cxnSp>
          <p:nvCxnSpPr>
            <p:cNvPr id="67" name="Shape 50"/>
            <p:cNvCxnSpPr>
              <a:stCxn id="40" idx="2"/>
              <a:endCxn id="47" idx="2"/>
            </p:cNvCxnSpPr>
            <p:nvPr/>
          </p:nvCxnSpPr>
          <p:spPr bwMode="auto">
            <a:xfrm rot="5400000">
              <a:off x="4670100" y="-227668"/>
              <a:ext cx="1588" cy="7014491"/>
            </a:xfrm>
            <a:prstGeom prst="curvedConnector3">
              <a:avLst>
                <a:gd name="adj1" fmla="val 14395466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70" name="Text Box 18"/>
            <p:cNvSpPr txBox="1">
              <a:spLocks noChangeArrowheads="1"/>
            </p:cNvSpPr>
            <p:nvPr/>
          </p:nvSpPr>
          <p:spPr bwMode="auto">
            <a:xfrm>
              <a:off x="5226941" y="3200400"/>
              <a:ext cx="945259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PART-OF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662596" y="2057400"/>
            <a:ext cx="1231737" cy="525265"/>
            <a:chOff x="2662596" y="2057400"/>
            <a:chExt cx="1231737" cy="525265"/>
          </a:xfrm>
        </p:grpSpPr>
        <p:cxnSp>
          <p:nvCxnSpPr>
            <p:cNvPr id="71" name="Shape 50"/>
            <p:cNvCxnSpPr>
              <a:stCxn id="9" idx="0"/>
              <a:endCxn id="10" idx="0"/>
            </p:cNvCxnSpPr>
            <p:nvPr/>
          </p:nvCxnSpPr>
          <p:spPr bwMode="auto">
            <a:xfrm rot="5400000" flipH="1" flipV="1">
              <a:off x="3277671" y="1966002"/>
              <a:ext cx="1588" cy="1231737"/>
            </a:xfrm>
            <a:prstGeom prst="curvedConnector3">
              <a:avLst>
                <a:gd name="adj1" fmla="val 14395466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74" name="Text Box 18"/>
            <p:cNvSpPr txBox="1">
              <a:spLocks noChangeArrowheads="1"/>
            </p:cNvSpPr>
            <p:nvPr/>
          </p:nvSpPr>
          <p:spPr bwMode="auto">
            <a:xfrm>
              <a:off x="2895600" y="2057400"/>
              <a:ext cx="89909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TARGET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5439673" y="2057400"/>
            <a:ext cx="1367990" cy="528935"/>
            <a:chOff x="2704606" y="2057400"/>
            <a:chExt cx="1367990" cy="528935"/>
          </a:xfrm>
        </p:grpSpPr>
        <p:cxnSp>
          <p:nvCxnSpPr>
            <p:cNvPr id="86" name="Shape 50"/>
            <p:cNvCxnSpPr>
              <a:stCxn id="21" idx="0"/>
              <a:endCxn id="13" idx="0"/>
            </p:cNvCxnSpPr>
            <p:nvPr/>
          </p:nvCxnSpPr>
          <p:spPr bwMode="auto">
            <a:xfrm rot="5400000" flipH="1" flipV="1">
              <a:off x="3386368" y="1900108"/>
              <a:ext cx="4465" cy="1367990"/>
            </a:xfrm>
            <a:prstGeom prst="curvedConnector3">
              <a:avLst>
                <a:gd name="adj1" fmla="val 5219821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87" name="Text Box 18"/>
            <p:cNvSpPr txBox="1">
              <a:spLocks noChangeArrowheads="1"/>
            </p:cNvSpPr>
            <p:nvPr/>
          </p:nvSpPr>
          <p:spPr bwMode="auto">
            <a:xfrm>
              <a:off x="2895600" y="2057400"/>
              <a:ext cx="89909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TARGET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6808456" y="2057401"/>
            <a:ext cx="1266516" cy="525263"/>
            <a:chOff x="6808456" y="2057401"/>
            <a:chExt cx="1266516" cy="525263"/>
          </a:xfrm>
        </p:grpSpPr>
        <p:sp>
          <p:nvSpPr>
            <p:cNvPr id="81" name="Text Box 18"/>
            <p:cNvSpPr txBox="1">
              <a:spLocks noChangeArrowheads="1"/>
            </p:cNvSpPr>
            <p:nvPr/>
          </p:nvSpPr>
          <p:spPr bwMode="auto">
            <a:xfrm>
              <a:off x="7136003" y="2057401"/>
              <a:ext cx="778698" cy="2678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TARGET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  <p:cxnSp>
          <p:nvCxnSpPr>
            <p:cNvPr id="91" name="Shape 50"/>
            <p:cNvCxnSpPr>
              <a:stCxn id="13" idx="0"/>
              <a:endCxn id="14" idx="0"/>
            </p:cNvCxnSpPr>
            <p:nvPr/>
          </p:nvCxnSpPr>
          <p:spPr bwMode="auto">
            <a:xfrm rot="5400000" flipH="1" flipV="1">
              <a:off x="7440920" y="1948612"/>
              <a:ext cx="1588" cy="1266516"/>
            </a:xfrm>
            <a:prstGeom prst="curvedConnector3">
              <a:avLst>
                <a:gd name="adj1" fmla="val 14395466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</p:grpSp>
      <p:grpSp>
        <p:nvGrpSpPr>
          <p:cNvPr id="102" name="Group 101"/>
          <p:cNvGrpSpPr/>
          <p:nvPr/>
        </p:nvGrpSpPr>
        <p:grpSpPr>
          <a:xfrm>
            <a:off x="1162855" y="3279577"/>
            <a:ext cx="2525649" cy="615553"/>
            <a:chOff x="1162855" y="3279577"/>
            <a:chExt cx="2525649" cy="615553"/>
          </a:xfrm>
        </p:grpSpPr>
        <p:cxnSp>
          <p:nvCxnSpPr>
            <p:cNvPr id="100" name="Curved Connector 99"/>
            <p:cNvCxnSpPr>
              <a:stCxn id="24" idx="0"/>
              <a:endCxn id="47" idx="2"/>
            </p:cNvCxnSpPr>
            <p:nvPr/>
          </p:nvCxnSpPr>
          <p:spPr bwMode="auto">
            <a:xfrm rot="16200000" flipV="1">
              <a:off x="2117903" y="2324529"/>
              <a:ext cx="615553" cy="2525649"/>
            </a:xfrm>
            <a:prstGeom prst="curved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101" name="Text Box 18"/>
            <p:cNvSpPr txBox="1">
              <a:spLocks noChangeArrowheads="1"/>
            </p:cNvSpPr>
            <p:nvPr/>
          </p:nvSpPr>
          <p:spPr bwMode="auto">
            <a:xfrm>
              <a:off x="2209800" y="3581400"/>
              <a:ext cx="89909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TARGET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 flipH="1">
            <a:off x="3222275" y="4648200"/>
            <a:ext cx="1007808" cy="457995"/>
            <a:chOff x="4226319" y="2806861"/>
            <a:chExt cx="3769105" cy="5313560"/>
          </a:xfrm>
        </p:grpSpPr>
        <p:cxnSp>
          <p:nvCxnSpPr>
            <p:cNvPr id="106" name="Shape 50"/>
            <p:cNvCxnSpPr>
              <a:stCxn id="33" idx="0"/>
              <a:endCxn id="115" idx="0"/>
            </p:cNvCxnSpPr>
            <p:nvPr/>
          </p:nvCxnSpPr>
          <p:spPr bwMode="auto">
            <a:xfrm rot="5400000" flipH="1" flipV="1">
              <a:off x="6101660" y="6226656"/>
              <a:ext cx="18424" cy="3769105"/>
            </a:xfrm>
            <a:prstGeom prst="curvedConnector3">
              <a:avLst>
                <a:gd name="adj1" fmla="val 14395466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110" name="Text Box 18"/>
            <p:cNvSpPr txBox="1">
              <a:spLocks noChangeArrowheads="1"/>
            </p:cNvSpPr>
            <p:nvPr/>
          </p:nvSpPr>
          <p:spPr bwMode="auto">
            <a:xfrm>
              <a:off x="6608181" y="2806861"/>
              <a:ext cx="899092" cy="3077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TARGET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410090" y="5105400"/>
            <a:ext cx="1838452" cy="688777"/>
            <a:chOff x="2410090" y="5105400"/>
            <a:chExt cx="1838452" cy="688777"/>
          </a:xfrm>
        </p:grpSpPr>
        <p:sp>
          <p:nvSpPr>
            <p:cNvPr id="115" name="TextBox 114"/>
            <p:cNvSpPr txBox="1"/>
            <p:nvPr/>
          </p:nvSpPr>
          <p:spPr>
            <a:xfrm>
              <a:off x="2709161" y="5105400"/>
              <a:ext cx="1024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smtClean="0"/>
                <a:t>priced</a:t>
              </a:r>
              <a:endParaRPr lang="en-US" sz="2400" u="sng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410090" y="5486400"/>
              <a:ext cx="18384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CAMERA-FEATURE</a:t>
              </a:r>
              <a:endParaRPr lang="en-US" sz="1400" dirty="0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221482" y="4347865"/>
            <a:ext cx="4726264" cy="757535"/>
            <a:chOff x="3221482" y="4347865"/>
            <a:chExt cx="4726264" cy="757535"/>
          </a:xfrm>
        </p:grpSpPr>
        <p:cxnSp>
          <p:nvCxnSpPr>
            <p:cNvPr id="124" name="Shape 50"/>
            <p:cNvCxnSpPr>
              <a:stCxn id="115" idx="0"/>
              <a:endCxn id="45" idx="2"/>
            </p:cNvCxnSpPr>
            <p:nvPr/>
          </p:nvCxnSpPr>
          <p:spPr bwMode="auto">
            <a:xfrm rot="5400000" flipH="1" flipV="1">
              <a:off x="5205846" y="2363501"/>
              <a:ext cx="757535" cy="4726264"/>
            </a:xfrm>
            <a:prstGeom prst="curved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137" name="Text Box 18"/>
            <p:cNvSpPr txBox="1">
              <a:spLocks noChangeArrowheads="1"/>
            </p:cNvSpPr>
            <p:nvPr/>
          </p:nvSpPr>
          <p:spPr bwMode="auto">
            <a:xfrm>
              <a:off x="5029200" y="4492823"/>
              <a:ext cx="1317477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FEATURE-OF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6248400" y="5562599"/>
            <a:ext cx="1243146" cy="764978"/>
            <a:chOff x="2209798" y="1602433"/>
            <a:chExt cx="1243146" cy="764978"/>
          </a:xfrm>
        </p:grpSpPr>
        <p:cxnSp>
          <p:nvCxnSpPr>
            <p:cNvPr id="140" name="Shape 50"/>
            <p:cNvCxnSpPr>
              <a:stCxn id="35" idx="2"/>
              <a:endCxn id="41" idx="2"/>
            </p:cNvCxnSpPr>
            <p:nvPr/>
          </p:nvCxnSpPr>
          <p:spPr bwMode="auto">
            <a:xfrm rot="16200000" flipH="1">
              <a:off x="2782085" y="1163152"/>
              <a:ext cx="231577" cy="1110140"/>
            </a:xfrm>
            <a:prstGeom prst="curvedConnector3">
              <a:avLst>
                <a:gd name="adj1" fmla="val 198714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141" name="Text Box 18"/>
            <p:cNvSpPr txBox="1">
              <a:spLocks noChangeArrowheads="1"/>
            </p:cNvSpPr>
            <p:nvPr/>
          </p:nvSpPr>
          <p:spPr bwMode="auto">
            <a:xfrm>
              <a:off x="2209798" y="2059634"/>
              <a:ext cx="1202573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DIMENSION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 flipH="1">
            <a:off x="6381405" y="4347865"/>
            <a:ext cx="1566340" cy="753069"/>
            <a:chOff x="3062249" y="1180850"/>
            <a:chExt cx="2014360" cy="419097"/>
          </a:xfrm>
        </p:grpSpPr>
        <p:cxnSp>
          <p:nvCxnSpPr>
            <p:cNvPr id="146" name="Shape 50"/>
            <p:cNvCxnSpPr>
              <a:stCxn id="35" idx="0"/>
              <a:endCxn id="45" idx="2"/>
            </p:cNvCxnSpPr>
            <p:nvPr/>
          </p:nvCxnSpPr>
          <p:spPr bwMode="auto">
            <a:xfrm rot="16200000" flipV="1">
              <a:off x="3859880" y="383219"/>
              <a:ext cx="419097" cy="2014360"/>
            </a:xfrm>
            <a:prstGeom prst="curved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147" name="Text Box 18"/>
            <p:cNvSpPr txBox="1">
              <a:spLocks noChangeArrowheads="1"/>
            </p:cNvSpPr>
            <p:nvPr/>
          </p:nvSpPr>
          <p:spPr bwMode="auto">
            <a:xfrm>
              <a:off x="3581734" y="1390399"/>
              <a:ext cx="1077953" cy="1696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MORE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grpSp>
        <p:nvGrpSpPr>
          <p:cNvPr id="151" name="Group 150"/>
          <p:cNvGrpSpPr/>
          <p:nvPr/>
        </p:nvGrpSpPr>
        <p:grpSpPr>
          <a:xfrm flipH="1">
            <a:off x="6381404" y="1674168"/>
            <a:ext cx="2554071" cy="3426768"/>
            <a:chOff x="3902951" y="-552507"/>
            <a:chExt cx="3207793" cy="1586082"/>
          </a:xfrm>
        </p:grpSpPr>
        <p:cxnSp>
          <p:nvCxnSpPr>
            <p:cNvPr id="152" name="Shape 50"/>
            <p:cNvCxnSpPr>
              <a:stCxn id="35" idx="0"/>
              <a:endCxn id="6" idx="3"/>
            </p:cNvCxnSpPr>
            <p:nvPr/>
          </p:nvCxnSpPr>
          <p:spPr bwMode="auto">
            <a:xfrm rot="16200000" flipV="1">
              <a:off x="6114116" y="36947"/>
              <a:ext cx="1586082" cy="407174"/>
            </a:xfrm>
            <a:prstGeom prst="curvedConnector4">
              <a:avLst>
                <a:gd name="adj1" fmla="val 38268"/>
                <a:gd name="adj2" fmla="val 801974"/>
              </a:avLst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 w="lg" len="med"/>
            </a:ln>
            <a:effectLst/>
          </p:spPr>
        </p:cxnSp>
        <p:sp>
          <p:nvSpPr>
            <p:cNvPr id="153" name="Text Box 18"/>
            <p:cNvSpPr txBox="1">
              <a:spLocks noChangeArrowheads="1"/>
            </p:cNvSpPr>
            <p:nvPr/>
          </p:nvSpPr>
          <p:spPr bwMode="auto">
            <a:xfrm>
              <a:off x="3902951" y="330257"/>
              <a:ext cx="1077953" cy="1424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solidFill>
                    <a:srgbClr val="DDDDDD"/>
                  </a:solidFill>
                </a:rPr>
                <a:t>LESS</a:t>
              </a:r>
              <a:endParaRPr lang="en-US" sz="1400" dirty="0">
                <a:solidFill>
                  <a:srgbClr val="DDDDDD"/>
                </a:solidFill>
              </a:endParaRPr>
            </a:p>
          </p:txBody>
        </p:sp>
      </p:grpSp>
      <p:sp>
        <p:nvSpPr>
          <p:cNvPr id="159" name="Line Callout 1 158"/>
          <p:cNvSpPr/>
          <p:nvPr/>
        </p:nvSpPr>
        <p:spPr bwMode="auto">
          <a:xfrm>
            <a:off x="6477000" y="838200"/>
            <a:ext cx="2362200" cy="646331"/>
          </a:xfrm>
          <a:prstGeom prst="borderCallout1">
            <a:avLst>
              <a:gd name="adj1" fmla="val 18750"/>
              <a:gd name="adj2" fmla="val -8333"/>
              <a:gd name="adj3" fmla="val 121456"/>
              <a:gd name="adj4" fmla="val -42442"/>
            </a:avLst>
          </a:prstGeom>
          <a:solidFill>
            <a:schemeClr val="bg1"/>
          </a:solidFill>
          <a:ln w="254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Entity-level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sentiment: Positive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0" name="Line Callout 1 159"/>
          <p:cNvSpPr/>
          <p:nvPr/>
        </p:nvSpPr>
        <p:spPr bwMode="auto">
          <a:xfrm>
            <a:off x="6629400" y="3087469"/>
            <a:ext cx="2362200" cy="646331"/>
          </a:xfrm>
          <a:prstGeom prst="borderCallout1">
            <a:avLst>
              <a:gd name="adj1" fmla="val 98990"/>
              <a:gd name="adj2" fmla="val 48865"/>
              <a:gd name="adj3" fmla="val 144683"/>
              <a:gd name="adj4" fmla="val 47688"/>
            </a:avLst>
          </a:prstGeom>
          <a:solidFill>
            <a:schemeClr val="bg1"/>
          </a:solidFill>
          <a:ln w="254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Entity-level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sentiment: Mixed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  <p:bldP spid="16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4405</TotalTime>
  <Words>1747</Words>
  <Application>Microsoft Macintosh PowerPoint</Application>
  <PresentationFormat>On-screen Show (4:3)</PresentationFormat>
  <Paragraphs>383</Paragraphs>
  <Slides>31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Supervised Ranking of Linguistic Configurations</vt:lpstr>
      <vt:lpstr>Sentiment Analysis</vt:lpstr>
      <vt:lpstr>What if we knew the sentiment targets?</vt:lpstr>
      <vt:lpstr>Outline</vt:lpstr>
      <vt:lpstr>Sentiment Expressions</vt:lpstr>
      <vt:lpstr>Targets</vt:lpstr>
      <vt:lpstr>Targets (2)</vt:lpstr>
      <vt:lpstr>Problem</vt:lpstr>
      <vt:lpstr>Manual Annotations </vt:lpstr>
      <vt:lpstr>Other Annotations</vt:lpstr>
      <vt:lpstr>Slide 11</vt:lpstr>
      <vt:lpstr>Corpus Size/Statistics</vt:lpstr>
      <vt:lpstr>Baseline - Proximity</vt:lpstr>
      <vt:lpstr>Baseline – One Hop</vt:lpstr>
      <vt:lpstr>Previous Work – Decision List</vt:lpstr>
      <vt:lpstr>Our Approach</vt:lpstr>
      <vt:lpstr>Our Approach</vt:lpstr>
      <vt:lpstr>Our Approach</vt:lpstr>
      <vt:lpstr>Our Approach</vt:lpstr>
      <vt:lpstr>Features</vt:lpstr>
      <vt:lpstr>Results – All parts-of-speech</vt:lpstr>
      <vt:lpstr>Results - Verbs</vt:lpstr>
      <vt:lpstr>Results - Adjectives</vt:lpstr>
      <vt:lpstr>Slide 24</vt:lpstr>
      <vt:lpstr>Thank you!  </vt:lpstr>
      <vt:lpstr>Dependency Features</vt:lpstr>
      <vt:lpstr>Dependency Features</vt:lpstr>
      <vt:lpstr>Previous Work</vt:lpstr>
      <vt:lpstr>Previous Work</vt:lpstr>
      <vt:lpstr>Our Approach</vt:lpstr>
      <vt:lpstr>JDPA Sentiment Corpus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Targeting Sentiment Expressions through Supervised Ranking of Linguistic Configurations</dc:title>
  <dc:subject/>
  <dc:creator>Jason Kessler</dc:creator>
  <cp:keywords/>
  <dc:description/>
  <cp:lastModifiedBy>Jason Kessler</cp:lastModifiedBy>
  <cp:revision>531</cp:revision>
  <dcterms:created xsi:type="dcterms:W3CDTF">2009-11-29T18:49:41Z</dcterms:created>
  <dcterms:modified xsi:type="dcterms:W3CDTF">2009-11-29T20:43:57Z</dcterms:modified>
  <cp:category/>
</cp:coreProperties>
</file>