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9" r:id="rId2"/>
    <p:sldId id="390" r:id="rId3"/>
    <p:sldId id="368" r:id="rId4"/>
    <p:sldId id="414" r:id="rId5"/>
    <p:sldId id="427" r:id="rId6"/>
    <p:sldId id="434" r:id="rId7"/>
    <p:sldId id="433" r:id="rId8"/>
    <p:sldId id="428" r:id="rId9"/>
    <p:sldId id="426" r:id="rId10"/>
    <p:sldId id="435" r:id="rId11"/>
    <p:sldId id="432" r:id="rId12"/>
    <p:sldId id="423" r:id="rId13"/>
    <p:sldId id="417" r:id="rId14"/>
    <p:sldId id="418" r:id="rId15"/>
    <p:sldId id="419" r:id="rId16"/>
    <p:sldId id="420" r:id="rId17"/>
    <p:sldId id="421" r:id="rId18"/>
    <p:sldId id="422" r:id="rId19"/>
    <p:sldId id="4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9">
          <p15:clr>
            <a:srgbClr val="A4A3A4"/>
          </p15:clr>
        </p15:guide>
        <p15:guide id="3" orient="horz" pos="494">
          <p15:clr>
            <a:srgbClr val="A4A3A4"/>
          </p15:clr>
        </p15:guide>
        <p15:guide id="4" orient="horz" pos="694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1962">
          <p15:clr>
            <a:srgbClr val="A4A3A4"/>
          </p15:clr>
        </p15:guide>
        <p15:guide id="8" orient="horz" pos="2359">
          <p15:clr>
            <a:srgbClr val="A4A3A4"/>
          </p15:clr>
        </p15:guide>
        <p15:guide id="9" orient="horz" pos="3476">
          <p15:clr>
            <a:srgbClr val="A4A3A4"/>
          </p15:clr>
        </p15:guide>
        <p15:guide id="10" orient="horz" pos="3634">
          <p15:clr>
            <a:srgbClr val="A4A3A4"/>
          </p15:clr>
        </p15:guide>
        <p15:guide id="11" orient="horz" pos="3799">
          <p15:clr>
            <a:srgbClr val="A4A3A4"/>
          </p15:clr>
        </p15:guide>
        <p15:guide id="12" orient="horz" pos="3964">
          <p15:clr>
            <a:srgbClr val="A4A3A4"/>
          </p15:clr>
        </p15:guide>
        <p15:guide id="13" pos="2880">
          <p15:clr>
            <a:srgbClr val="A4A3A4"/>
          </p15:clr>
        </p15:guide>
        <p15:guide id="14" pos="375">
          <p15:clr>
            <a:srgbClr val="A4A3A4"/>
          </p15:clr>
        </p15:guide>
        <p15:guide id="15" pos="5383">
          <p15:clr>
            <a:srgbClr val="A4A3A4"/>
          </p15:clr>
        </p15:guide>
        <p15:guide id="16" pos="1900">
          <p15:clr>
            <a:srgbClr val="A4A3A4"/>
          </p15:clr>
        </p15:guide>
        <p15:guide id="17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FC00"/>
    <a:srgbClr val="00B0DB"/>
    <a:srgbClr val="CCDB2A"/>
    <a:srgbClr val="A4CF5F"/>
    <a:srgbClr val="67C18C"/>
    <a:srgbClr val="00B5A5"/>
    <a:srgbClr val="82C600"/>
    <a:srgbClr val="333333"/>
    <a:srgbClr val="E6E6E6"/>
    <a:srgbClr val="E5E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8" autoAdjust="0"/>
    <p:restoredTop sz="91403" autoAdjust="0"/>
  </p:normalViewPr>
  <p:slideViewPr>
    <p:cSldViewPr snapToGrid="0" showGuides="1">
      <p:cViewPr varScale="1">
        <p:scale>
          <a:sx n="130" d="100"/>
          <a:sy n="130" d="100"/>
        </p:scale>
        <p:origin x="-2112" y="-96"/>
      </p:cViewPr>
      <p:guideLst>
        <p:guide orient="horz" pos="2160"/>
        <p:guide orient="horz" pos="329"/>
        <p:guide orient="horz" pos="494"/>
        <p:guide orient="horz" pos="694"/>
        <p:guide orient="horz" pos="879"/>
        <p:guide orient="horz" pos="1071"/>
        <p:guide orient="horz" pos="1962"/>
        <p:guide orient="horz" pos="2359"/>
        <p:guide orient="horz" pos="3476"/>
        <p:guide orient="horz" pos="3634"/>
        <p:guide orient="horz" pos="3799"/>
        <p:guide orient="horz" pos="3964"/>
        <p:guide pos="2880"/>
        <p:guide pos="375"/>
        <p:guide pos="5383"/>
        <p:guide pos="1900"/>
        <p:guide pos="3861"/>
      </p:guideLst>
    </p:cSldViewPr>
  </p:slideViewPr>
  <p:outlineViewPr>
    <p:cViewPr>
      <p:scale>
        <a:sx n="33" d="100"/>
        <a:sy n="33" d="100"/>
      </p:scale>
      <p:origin x="0" y="386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F46F8F-AD4C-4E2A-BCCE-99CDA9E14B4C}" type="doc">
      <dgm:prSet loTypeId="urn:microsoft.com/office/officeart/2005/8/layout/vList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F4E85D-38F7-44C9-8DD7-819956B70A8D}">
      <dgm:prSet phldrT="[Text]"/>
      <dgm:spPr/>
      <dgm:t>
        <a:bodyPr/>
        <a:lstStyle/>
        <a:p>
          <a:r>
            <a:rPr lang="en-US" dirty="0" smtClean="0"/>
            <a:t>Head to </a:t>
          </a:r>
          <a:r>
            <a:rPr lang="en-US" dirty="0" err="1" smtClean="0">
              <a:solidFill>
                <a:schemeClr val="tx1"/>
              </a:solidFill>
            </a:rPr>
            <a:t>CDKJobs.com</a:t>
          </a:r>
          <a:endParaRPr lang="en-US" dirty="0" smtClean="0">
            <a:solidFill>
              <a:schemeClr val="tx1"/>
            </a:solidFill>
          </a:endParaRPr>
        </a:p>
        <a:p>
          <a:r>
            <a:rPr lang="en-US" dirty="0" smtClean="0">
              <a:solidFill>
                <a:schemeClr val="tx1"/>
              </a:solidFill>
            </a:rPr>
            <a:t>-or-</a:t>
          </a:r>
        </a:p>
        <a:p>
          <a:r>
            <a:rPr lang="en-US" dirty="0" smtClean="0">
              <a:solidFill>
                <a:schemeClr val="tx1"/>
              </a:solidFill>
            </a:rPr>
            <a:t>talk to me</a:t>
          </a:r>
          <a:endParaRPr lang="en-US" dirty="0">
            <a:solidFill>
              <a:schemeClr val="tx1"/>
            </a:solidFill>
          </a:endParaRPr>
        </a:p>
      </dgm:t>
    </dgm:pt>
    <dgm:pt modelId="{797FD69F-5ED3-4F36-9782-B6614EB51F15}" type="parTrans" cxnId="{F1872673-098E-45FA-BDFB-D722E2BF5F0E}">
      <dgm:prSet/>
      <dgm:spPr/>
      <dgm:t>
        <a:bodyPr/>
        <a:lstStyle/>
        <a:p>
          <a:endParaRPr lang="en-US"/>
        </a:p>
      </dgm:t>
    </dgm:pt>
    <dgm:pt modelId="{A458053A-F55F-483D-8F2E-07A03C632988}" type="sibTrans" cxnId="{F1872673-098E-45FA-BDFB-D722E2BF5F0E}">
      <dgm:prSet/>
      <dgm:spPr/>
      <dgm:t>
        <a:bodyPr/>
        <a:lstStyle/>
        <a:p>
          <a:endParaRPr lang="en-US"/>
        </a:p>
      </dgm:t>
    </dgm:pt>
    <dgm:pt modelId="{727C4FFA-BDC3-4766-9211-586259E7301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l">
            <a:lnSpc>
              <a:spcPct val="150000"/>
            </a:lnSpc>
          </a:pPr>
          <a:r>
            <a:rPr lang="en-US" sz="1800" dirty="0" smtClean="0">
              <a:latin typeface="Arial Rounded MT Bold" panose="020F0704030504030204" pitchFamily="34" charset="0"/>
            </a:rPr>
            <a:t>Find “Jobs by Category”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2EBD2292-FE0F-4BC2-BF3D-7CC234D0CBE4}" type="parTrans" cxnId="{8143C5CF-92A6-4453-8B57-96D92FF885B8}">
      <dgm:prSet/>
      <dgm:spPr/>
      <dgm:t>
        <a:bodyPr/>
        <a:lstStyle/>
        <a:p>
          <a:endParaRPr lang="en-US"/>
        </a:p>
      </dgm:t>
    </dgm:pt>
    <dgm:pt modelId="{A647AC6B-E0D3-4D8D-A701-451F97D25401}" type="sibTrans" cxnId="{8143C5CF-92A6-4453-8B57-96D92FF885B8}">
      <dgm:prSet/>
      <dgm:spPr/>
      <dgm:t>
        <a:bodyPr/>
        <a:lstStyle/>
        <a:p>
          <a:endParaRPr lang="en-US"/>
        </a:p>
      </dgm:t>
    </dgm:pt>
    <dgm:pt modelId="{0BF9B0A9-BB25-4E72-94C5-A2170C3F6CF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l">
            <a:lnSpc>
              <a:spcPct val="150000"/>
            </a:lnSpc>
          </a:pPr>
          <a:r>
            <a:rPr lang="en-US" sz="1800" dirty="0" smtClean="0">
              <a:latin typeface="Arial Rounded MT Bold" panose="020F0704030504030204" pitchFamily="34" charset="0"/>
            </a:rPr>
            <a:t>Click Technology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EA645F95-D780-4B90-8C0F-C443913DE5EB}" type="parTrans" cxnId="{A5CFC9EA-9DEE-45AC-A979-645386597CAD}">
      <dgm:prSet/>
      <dgm:spPr/>
      <dgm:t>
        <a:bodyPr/>
        <a:lstStyle/>
        <a:p>
          <a:endParaRPr lang="en-US"/>
        </a:p>
      </dgm:t>
    </dgm:pt>
    <dgm:pt modelId="{B6EC1E87-71C7-49AC-82CB-30D9ED8C6E20}" type="sibTrans" cxnId="{A5CFC9EA-9DEE-45AC-A979-645386597CAD}">
      <dgm:prSet/>
      <dgm:spPr/>
      <dgm:t>
        <a:bodyPr/>
        <a:lstStyle/>
        <a:p>
          <a:endParaRPr lang="en-US"/>
        </a:p>
      </dgm:t>
    </dgm:pt>
    <dgm:pt modelId="{AC59A15E-B06E-44F3-B9BD-5AACD3DA66D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l">
            <a:lnSpc>
              <a:spcPct val="150000"/>
            </a:lnSpc>
          </a:pPr>
          <a:r>
            <a:rPr lang="en-US" sz="1800" dirty="0" smtClean="0">
              <a:latin typeface="Arial Rounded MT Bold" panose="020F0704030504030204" pitchFamily="34" charset="0"/>
            </a:rPr>
            <a:t>Have your Resume ready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43B531DB-C686-44FE-8316-6F64CE29F614}" type="parTrans" cxnId="{29D56AB9-E796-4E1F-A168-CF0F11274049}">
      <dgm:prSet/>
      <dgm:spPr/>
      <dgm:t>
        <a:bodyPr/>
        <a:lstStyle/>
        <a:p>
          <a:endParaRPr lang="en-US"/>
        </a:p>
      </dgm:t>
    </dgm:pt>
    <dgm:pt modelId="{665E4D37-0526-43AF-A6E1-27A2E881350D}" type="sibTrans" cxnId="{29D56AB9-E796-4E1F-A168-CF0F11274049}">
      <dgm:prSet/>
      <dgm:spPr/>
      <dgm:t>
        <a:bodyPr/>
        <a:lstStyle/>
        <a:p>
          <a:endParaRPr lang="en-US"/>
        </a:p>
      </dgm:t>
    </dgm:pt>
    <dgm:pt modelId="{3693A63E-7540-4E36-8671-951E1E98DA3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 anchor="ctr"/>
        <a:lstStyle/>
        <a:p>
          <a:pPr algn="l">
            <a:lnSpc>
              <a:spcPct val="150000"/>
            </a:lnSpc>
          </a:pPr>
          <a:r>
            <a:rPr lang="en-US" sz="1800" dirty="0" smtClean="0">
              <a:latin typeface="Arial Rounded MT Bold" panose="020F0704030504030204" pitchFamily="34" charset="0"/>
            </a:rPr>
            <a:t>Click “Apply”!</a:t>
          </a:r>
          <a:endParaRPr lang="en-US" sz="1800" dirty="0">
            <a:latin typeface="Arial Rounded MT Bold" panose="020F0704030504030204" pitchFamily="34" charset="0"/>
          </a:endParaRPr>
        </a:p>
      </dgm:t>
    </dgm:pt>
    <dgm:pt modelId="{2CD013C2-9DD2-457A-B96F-787CD31D00EE}" type="parTrans" cxnId="{5BB6969E-92FA-4194-9A8E-4FED3BBED342}">
      <dgm:prSet/>
      <dgm:spPr/>
      <dgm:t>
        <a:bodyPr/>
        <a:lstStyle/>
        <a:p>
          <a:endParaRPr lang="en-US"/>
        </a:p>
      </dgm:t>
    </dgm:pt>
    <dgm:pt modelId="{3B976F01-25E8-4BAB-8559-F42663B9E7AE}" type="sibTrans" cxnId="{5BB6969E-92FA-4194-9A8E-4FED3BBED342}">
      <dgm:prSet/>
      <dgm:spPr/>
      <dgm:t>
        <a:bodyPr/>
        <a:lstStyle/>
        <a:p>
          <a:endParaRPr lang="en-US"/>
        </a:p>
      </dgm:t>
    </dgm:pt>
    <dgm:pt modelId="{0236F059-FF2C-456D-A947-FD964175AB3E}" type="pres">
      <dgm:prSet presAssocID="{E5F46F8F-AD4C-4E2A-BCCE-99CDA9E14B4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6CFFF43-4614-4CD0-992E-5F7A29DFB8F8}" type="pres">
      <dgm:prSet presAssocID="{52F4E85D-38F7-44C9-8DD7-819956B70A8D}" presName="linNode" presStyleCnt="0"/>
      <dgm:spPr/>
    </dgm:pt>
    <dgm:pt modelId="{C10E6547-E10D-4E71-ABAE-E4F3C1666CE0}" type="pres">
      <dgm:prSet presAssocID="{52F4E85D-38F7-44C9-8DD7-819956B70A8D}" presName="parentShp" presStyleLbl="node1" presStyleIdx="0" presStyleCnt="1" custScaleY="92659" custLinFactNeighborX="-4123" custLinFactNeighborY="-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1C3A9-947C-49CF-94B3-86AB82570681}" type="pres">
      <dgm:prSet presAssocID="{52F4E85D-38F7-44C9-8DD7-819956B70A8D}" presName="childShp" presStyleLbl="bgAccFollowNode1" presStyleIdx="0" presStyleCnt="1" custScaleX="8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872673-098E-45FA-BDFB-D722E2BF5F0E}" srcId="{E5F46F8F-AD4C-4E2A-BCCE-99CDA9E14B4C}" destId="{52F4E85D-38F7-44C9-8DD7-819956B70A8D}" srcOrd="0" destOrd="0" parTransId="{797FD69F-5ED3-4F36-9782-B6614EB51F15}" sibTransId="{A458053A-F55F-483D-8F2E-07A03C632988}"/>
    <dgm:cxn modelId="{29D56AB9-E796-4E1F-A168-CF0F11274049}" srcId="{52F4E85D-38F7-44C9-8DD7-819956B70A8D}" destId="{AC59A15E-B06E-44F3-B9BD-5AACD3DA66D8}" srcOrd="2" destOrd="0" parTransId="{43B531DB-C686-44FE-8316-6F64CE29F614}" sibTransId="{665E4D37-0526-43AF-A6E1-27A2E881350D}"/>
    <dgm:cxn modelId="{267B3620-0C85-C447-A510-30C800B486E2}" type="presOf" srcId="{0BF9B0A9-BB25-4E72-94C5-A2170C3F6CF8}" destId="{7E21C3A9-947C-49CF-94B3-86AB82570681}" srcOrd="0" destOrd="1" presId="urn:microsoft.com/office/officeart/2005/8/layout/vList6"/>
    <dgm:cxn modelId="{461CD357-4796-8C47-A284-CCE5AE8C1C74}" type="presOf" srcId="{AC59A15E-B06E-44F3-B9BD-5AACD3DA66D8}" destId="{7E21C3A9-947C-49CF-94B3-86AB82570681}" srcOrd="0" destOrd="2" presId="urn:microsoft.com/office/officeart/2005/8/layout/vList6"/>
    <dgm:cxn modelId="{5BB6969E-92FA-4194-9A8E-4FED3BBED342}" srcId="{52F4E85D-38F7-44C9-8DD7-819956B70A8D}" destId="{3693A63E-7540-4E36-8671-951E1E98DA38}" srcOrd="3" destOrd="0" parTransId="{2CD013C2-9DD2-457A-B96F-787CD31D00EE}" sibTransId="{3B976F01-25E8-4BAB-8559-F42663B9E7AE}"/>
    <dgm:cxn modelId="{E5CF1A32-68C8-A44B-8783-E871828D2415}" type="presOf" srcId="{E5F46F8F-AD4C-4E2A-BCCE-99CDA9E14B4C}" destId="{0236F059-FF2C-456D-A947-FD964175AB3E}" srcOrd="0" destOrd="0" presId="urn:microsoft.com/office/officeart/2005/8/layout/vList6"/>
    <dgm:cxn modelId="{DE4279F6-68B2-C848-B3AC-8E3513AF97EF}" type="presOf" srcId="{727C4FFA-BDC3-4766-9211-586259E7301F}" destId="{7E21C3A9-947C-49CF-94B3-86AB82570681}" srcOrd="0" destOrd="0" presId="urn:microsoft.com/office/officeart/2005/8/layout/vList6"/>
    <dgm:cxn modelId="{A5CFC9EA-9DEE-45AC-A979-645386597CAD}" srcId="{52F4E85D-38F7-44C9-8DD7-819956B70A8D}" destId="{0BF9B0A9-BB25-4E72-94C5-A2170C3F6CF8}" srcOrd="1" destOrd="0" parTransId="{EA645F95-D780-4B90-8C0F-C443913DE5EB}" sibTransId="{B6EC1E87-71C7-49AC-82CB-30D9ED8C6E20}"/>
    <dgm:cxn modelId="{4196FBCB-EBED-F64F-ABCE-D8DC5CE1C6DA}" type="presOf" srcId="{52F4E85D-38F7-44C9-8DD7-819956B70A8D}" destId="{C10E6547-E10D-4E71-ABAE-E4F3C1666CE0}" srcOrd="0" destOrd="0" presId="urn:microsoft.com/office/officeart/2005/8/layout/vList6"/>
    <dgm:cxn modelId="{8143C5CF-92A6-4453-8B57-96D92FF885B8}" srcId="{52F4E85D-38F7-44C9-8DD7-819956B70A8D}" destId="{727C4FFA-BDC3-4766-9211-586259E7301F}" srcOrd="0" destOrd="0" parTransId="{2EBD2292-FE0F-4BC2-BF3D-7CC234D0CBE4}" sibTransId="{A647AC6B-E0D3-4D8D-A701-451F97D25401}"/>
    <dgm:cxn modelId="{61AB44B7-3076-B64E-B4D5-36D924F3864D}" type="presOf" srcId="{3693A63E-7540-4E36-8671-951E1E98DA38}" destId="{7E21C3A9-947C-49CF-94B3-86AB82570681}" srcOrd="0" destOrd="3" presId="urn:microsoft.com/office/officeart/2005/8/layout/vList6"/>
    <dgm:cxn modelId="{AB10ADD8-C8F9-7145-9329-9DC5A06615FB}" type="presParOf" srcId="{0236F059-FF2C-456D-A947-FD964175AB3E}" destId="{36CFFF43-4614-4CD0-992E-5F7A29DFB8F8}" srcOrd="0" destOrd="0" presId="urn:microsoft.com/office/officeart/2005/8/layout/vList6"/>
    <dgm:cxn modelId="{5068692A-B029-064D-948D-88195B859A30}" type="presParOf" srcId="{36CFFF43-4614-4CD0-992E-5F7A29DFB8F8}" destId="{C10E6547-E10D-4E71-ABAE-E4F3C1666CE0}" srcOrd="0" destOrd="0" presId="urn:microsoft.com/office/officeart/2005/8/layout/vList6"/>
    <dgm:cxn modelId="{2387B6C5-C9F7-F040-97D0-E0B6469E1DB4}" type="presParOf" srcId="{36CFFF43-4614-4CD0-992E-5F7A29DFB8F8}" destId="{7E21C3A9-947C-49CF-94B3-86AB8257068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1C3A9-947C-49CF-94B3-86AB82570681}">
      <dsp:nvSpPr>
        <dsp:cNvPr id="0" name=""/>
        <dsp:cNvSpPr/>
      </dsp:nvSpPr>
      <dsp:spPr>
        <a:xfrm>
          <a:off x="2417388" y="0"/>
          <a:ext cx="2897684" cy="5106276"/>
        </a:xfrm>
        <a:prstGeom prst="rightArrow">
          <a:avLst>
            <a:gd name="adj1" fmla="val 75000"/>
            <a:gd name="adj2" fmla="val 5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Rounded MT Bold" panose="020F0704030504030204" pitchFamily="34" charset="0"/>
            </a:rPr>
            <a:t>Find “Jobs by Category”</a:t>
          </a:r>
          <a:endParaRPr lang="en-US" sz="1800" kern="1200" dirty="0">
            <a:latin typeface="Arial Rounded MT Bold" panose="020F070403050403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Rounded MT Bold" panose="020F0704030504030204" pitchFamily="34" charset="0"/>
            </a:rPr>
            <a:t>Click Technology</a:t>
          </a:r>
          <a:endParaRPr lang="en-US" sz="1800" kern="1200" dirty="0">
            <a:latin typeface="Arial Rounded MT Bold" panose="020F070403050403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Rounded MT Bold" panose="020F0704030504030204" pitchFamily="34" charset="0"/>
            </a:rPr>
            <a:t>Have your Resume ready</a:t>
          </a:r>
          <a:endParaRPr lang="en-US" sz="1800" kern="1200" dirty="0">
            <a:latin typeface="Arial Rounded MT Bold" panose="020F0704030504030204" pitchFamily="34" charset="0"/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latin typeface="Arial Rounded MT Bold" panose="020F0704030504030204" pitchFamily="34" charset="0"/>
            </a:rPr>
            <a:t>Click “Apply”!</a:t>
          </a:r>
          <a:endParaRPr lang="en-US" sz="1800" kern="1200" dirty="0">
            <a:latin typeface="Arial Rounded MT Bold" panose="020F0704030504030204" pitchFamily="34" charset="0"/>
          </a:endParaRPr>
        </a:p>
      </dsp:txBody>
      <dsp:txXfrm>
        <a:off x="2417388" y="638285"/>
        <a:ext cx="1811053" cy="3829707"/>
      </dsp:txXfrm>
    </dsp:sp>
    <dsp:sp modelId="{C10E6547-E10D-4E71-ABAE-E4F3C1666CE0}">
      <dsp:nvSpPr>
        <dsp:cNvPr id="0" name=""/>
        <dsp:cNvSpPr/>
      </dsp:nvSpPr>
      <dsp:spPr>
        <a:xfrm>
          <a:off x="71481" y="140754"/>
          <a:ext cx="2209274" cy="47314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Head to </a:t>
          </a:r>
          <a:r>
            <a:rPr lang="en-US" sz="2200" kern="1200" dirty="0" err="1" smtClean="0">
              <a:solidFill>
                <a:schemeClr val="tx1"/>
              </a:solidFill>
            </a:rPr>
            <a:t>CDKJobs.com</a:t>
          </a:r>
          <a:endParaRPr lang="en-US" sz="2200" kern="1200" dirty="0" smtClean="0">
            <a:solidFill>
              <a:schemeClr val="tx1"/>
            </a:solidFill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-or-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</a:rPr>
            <a:t>talk to me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79329" y="248602"/>
        <a:ext cx="1993578" cy="4515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B91D2-6065-7446-AA52-8CF8F20A02FE}" type="datetimeFigureOut">
              <a:rPr lang="en-US" smtClean="0"/>
              <a:t>7/15/15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6CF9-698A-E74F-BAAD-9DD7B2427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3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B913-5D17-4A52-B2EC-080F1EEAFDB6}" type="datetimeFigureOut">
              <a:rPr lang="en-US" smtClean="0"/>
              <a:t>7/15/15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D313B-A9D3-47E6-BF13-AF464283E9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68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www.adweek.com</a:t>
            </a:r>
            <a:r>
              <a:rPr lang="en-US" dirty="0" smtClean="0"/>
              <a:t>/news/advertising-branding/how-subaru-fell-love-and-never-looked-back-148475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"If you ask a Subaru owner what they think of their car, more times than not they'll tell you they love it," said Alan </a:t>
            </a:r>
            <a:r>
              <a:rPr lang="en-US" dirty="0" err="1" smtClean="0"/>
              <a:t>Bethke</a:t>
            </a:r>
            <a:r>
              <a:rPr lang="en-US" dirty="0" smtClean="0"/>
              <a:t>, director of marketing communications for Subaru of America. "It was always in front of us, but never utilized in the marketing."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Excuse the poor </a:t>
            </a:r>
            <a:r>
              <a:rPr lang="en-US" dirty="0" err="1" smtClean="0"/>
              <a:t>photoshopping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8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up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7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up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77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up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7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and four star reviews</a:t>
            </a:r>
            <a:r>
              <a:rPr lang="en-US" baseline="0" dirty="0" smtClean="0"/>
              <a:t> may be more credible.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39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www.adweek.com</a:t>
            </a:r>
            <a:r>
              <a:rPr lang="en-US" dirty="0" smtClean="0"/>
              <a:t>/news/advertising-branding/how-subaru-fell-love-and-never-looked-back-148475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r>
              <a:rPr lang="en-US" baseline="0" dirty="0" smtClean="0"/>
              <a:t> examples to ensure that blind spot </a:t>
            </a:r>
            <a:r>
              <a:rPr lang="en-US" baseline="0" smtClean="0"/>
              <a:t>alert system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www.adweek.com</a:t>
            </a:r>
            <a:r>
              <a:rPr lang="en-US" dirty="0" smtClean="0"/>
              <a:t>/news/advertising-branding/how-subaru-fell-love-and-never-looked-back-148475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313B-A9D3-47E6-BF13-AF464283E9F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5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5133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picture, then send image to back. </a:t>
            </a:r>
            <a:br>
              <a:rPr lang="en-US" dirty="0" smtClean="0"/>
            </a:br>
            <a:r>
              <a:rPr lang="en-US" dirty="0" smtClean="0"/>
              <a:t>Home Tab &gt; Arrange &gt; Send to Back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358" y="5727726"/>
            <a:ext cx="5537200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358" y="6094342"/>
            <a:ext cx="5537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563219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3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Dens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3"/>
          </p:nvPr>
        </p:nvSpPr>
        <p:spPr>
          <a:xfrm>
            <a:off x="598706" y="1138378"/>
            <a:ext cx="7960078" cy="485094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475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5499" y="383937"/>
            <a:ext cx="7951153" cy="31854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115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500" y="3533090"/>
            <a:ext cx="7951153" cy="2443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500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274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ack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85499" y="383937"/>
            <a:ext cx="7951153" cy="318548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90000"/>
              </a:lnSpc>
              <a:defRPr sz="115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85500" y="3533090"/>
            <a:ext cx="7951153" cy="2443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0981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o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2522984"/>
            <a:ext cx="7951154" cy="10464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sz="8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3533090"/>
            <a:ext cx="7951153" cy="2443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32707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ay Long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4360" y="2522984"/>
            <a:ext cx="7951154" cy="1046440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lnSpc>
                <a:spcPct val="85000"/>
              </a:lnSpc>
              <a:defRPr sz="8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3533090"/>
            <a:ext cx="7951153" cy="24431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627297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98706" y="1136658"/>
            <a:ext cx="3657600" cy="4352786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4"/>
          </p:nvPr>
        </p:nvSpPr>
        <p:spPr>
          <a:xfrm>
            <a:off x="4454426" y="1147898"/>
            <a:ext cx="3657600" cy="4352786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65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_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3"/>
          </p:nvPr>
        </p:nvSpPr>
        <p:spPr>
          <a:xfrm>
            <a:off x="598706" y="1138378"/>
            <a:ext cx="7960078" cy="485094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62790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67050"/>
            <a:ext cx="3657600" cy="307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9624" y="1567050"/>
            <a:ext cx="3657600" cy="3077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6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3"/>
          </p:nvPr>
        </p:nvSpPr>
        <p:spPr>
          <a:xfrm>
            <a:off x="589562" y="1917322"/>
            <a:ext cx="3657600" cy="3469055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4"/>
          </p:nvPr>
        </p:nvSpPr>
        <p:spPr>
          <a:xfrm>
            <a:off x="4692170" y="1914274"/>
            <a:ext cx="3657600" cy="3486391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87207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3731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2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 smtClean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93725" y="1023420"/>
            <a:ext cx="7955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600257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81215" y="541792"/>
            <a:ext cx="4983480" cy="501151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insert picture, then send image to back. </a:t>
            </a:r>
            <a:br>
              <a:rPr lang="en-US" dirty="0" smtClean="0"/>
            </a:br>
            <a:r>
              <a:rPr lang="en-US" dirty="0" smtClean="0"/>
              <a:t>Home Tab &gt; Arrange &gt; Send to 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599" y="6094341"/>
            <a:ext cx="50768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itle 4"/>
          <p:cNvSpPr>
            <a:spLocks noGrp="1"/>
          </p:cNvSpPr>
          <p:nvPr>
            <p:ph type="ctrTitle"/>
          </p:nvPr>
        </p:nvSpPr>
        <p:spPr>
          <a:xfrm>
            <a:off x="3149600" y="5687600"/>
            <a:ext cx="5076825" cy="36933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5632195"/>
            <a:ext cx="1790564" cy="77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6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600257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4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3358" y="5749155"/>
            <a:ext cx="5183066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3357" y="6094342"/>
            <a:ext cx="518306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81215" y="541792"/>
            <a:ext cx="4983480" cy="5011510"/>
          </a:xfrm>
          <a:prstGeom prst="ellipse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icon to insert picture, then send image to back. </a:t>
            </a:r>
            <a:br>
              <a:rPr lang="en-US" dirty="0" smtClean="0"/>
            </a:br>
            <a:r>
              <a:rPr lang="en-US" dirty="0" smtClean="0"/>
              <a:t>Home Tab &gt; Arrange &gt; Send to Back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563219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2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Simp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313" y="2815991"/>
            <a:ext cx="5534025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5313" y="3229774"/>
            <a:ext cx="553402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 userDrawn="1"/>
        </p:nvSpPr>
        <p:spPr>
          <a:xfrm>
            <a:off x="6477523" y="525463"/>
            <a:ext cx="1801368" cy="180136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 userDrawn="1"/>
        </p:nvSpPr>
        <p:spPr>
          <a:xfrm>
            <a:off x="6477523" y="2523089"/>
            <a:ext cx="1801368" cy="180136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>
            <a:spLocks noChangeAspect="1"/>
          </p:cNvSpPr>
          <p:nvPr userDrawn="1"/>
        </p:nvSpPr>
        <p:spPr>
          <a:xfrm>
            <a:off x="6477523" y="4516086"/>
            <a:ext cx="1801368" cy="18013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563219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48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Image_Foot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5133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81660" y="4241801"/>
            <a:ext cx="856234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94360" y="563563"/>
            <a:ext cx="8549640" cy="1575816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400" b="1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94360" y="2177538"/>
            <a:ext cx="8549640" cy="15758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043358" y="5727726"/>
            <a:ext cx="5537200" cy="369332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algn="r"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043358" y="6094342"/>
            <a:ext cx="55372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r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48" y="5632195"/>
            <a:ext cx="1790564" cy="7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2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1361400"/>
            <a:ext cx="7652657" cy="163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7663" indent="-347663">
              <a:lnSpc>
                <a:spcPct val="83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64" y="4913767"/>
            <a:ext cx="752951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4625" indent="-174625">
              <a:buFont typeface="Trebuchet MS" panose="020B0603020202020204" pitchFamily="34" charset="0"/>
              <a:buChar char="–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103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28600" y="1361400"/>
            <a:ext cx="7652657" cy="1634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7663" indent="-347663">
              <a:lnSpc>
                <a:spcPct val="83000"/>
              </a:lnSpc>
              <a:spcBef>
                <a:spcPts val="0"/>
              </a:spcBef>
              <a:buNone/>
              <a:defRPr sz="6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64564" y="4913767"/>
            <a:ext cx="7529512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4625" indent="-174625">
              <a:buFont typeface="Trebuchet MS" panose="020B0603020202020204" pitchFamily="34" charset="0"/>
              <a:buChar char="–"/>
              <a:defRPr sz="2400">
                <a:solidFill>
                  <a:sysClr val="windowText" lastClr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94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 smtClean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3"/>
          </p:nvPr>
        </p:nvSpPr>
        <p:spPr>
          <a:xfrm>
            <a:off x="598706" y="1138378"/>
            <a:ext cx="7960078" cy="485094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93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ee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06070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Confidential and Proprietary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98706" y="1138378"/>
            <a:ext cx="7960078" cy="4850942"/>
          </a:xfrm>
          <a:prstGeom prst="rect">
            <a:avLst/>
          </a:prstGeom>
        </p:spPr>
        <p:txBody>
          <a:bodyPr/>
          <a:lstStyle>
            <a:lvl1pPr marL="228600" indent="-228600">
              <a:spcAft>
                <a:spcPts val="600"/>
              </a:spcAft>
              <a:buFont typeface="Arial" panose="020B0604020202020204" pitchFamily="34" charset="0"/>
              <a:buChar char="•"/>
              <a:defRPr/>
            </a:lvl1pPr>
            <a:lvl3pPr marL="685800" indent="-228600"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0480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4" y="6002474"/>
            <a:ext cx="1791025" cy="77960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35314" y="6339440"/>
            <a:ext cx="48736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pPr algn="l"/>
            <a:r>
              <a:rPr lang="en-US" smtClean="0"/>
              <a:t>Page </a:t>
            </a:r>
            <a:fld id="{0AA77A34-FB1D-43A7-BA17-0E80BFD1E5A4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ysClr val="windowText" lastClr="000000"/>
                </a:solidFill>
              </a:defRPr>
            </a:lvl1pPr>
          </a:lstStyle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9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62" r:id="rId4"/>
    <p:sldLayoutId id="2147483663" r:id="rId5"/>
    <p:sldLayoutId id="2147483664" r:id="rId6"/>
    <p:sldLayoutId id="2147483672" r:id="rId7"/>
    <p:sldLayoutId id="2147483650" r:id="rId8"/>
    <p:sldLayoutId id="2147483674" r:id="rId9"/>
    <p:sldLayoutId id="2147483666" r:id="rId10"/>
    <p:sldLayoutId id="2147483651" r:id="rId11"/>
    <p:sldLayoutId id="2147483665" r:id="rId12"/>
    <p:sldLayoutId id="2147483673" r:id="rId13"/>
    <p:sldLayoutId id="2147483670" r:id="rId14"/>
    <p:sldLayoutId id="2147483652" r:id="rId15"/>
    <p:sldLayoutId id="2147483667" r:id="rId16"/>
    <p:sldLayoutId id="2147483653" r:id="rId17"/>
    <p:sldLayoutId id="2147483654" r:id="rId18"/>
    <p:sldLayoutId id="2147483675" r:id="rId19"/>
    <p:sldLayoutId id="2147483655" r:id="rId2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2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14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463" indent="-173038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95313" y="2446659"/>
            <a:ext cx="5534025" cy="738664"/>
          </a:xfrm>
        </p:spPr>
        <p:txBody>
          <a:bodyPr/>
          <a:lstStyle/>
          <a:p>
            <a:r>
              <a:rPr lang="en-US" dirty="0" smtClean="0"/>
              <a:t>From Sentiment to Persuasion Analysis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95313" y="3229774"/>
            <a:ext cx="5534025" cy="1231106"/>
          </a:xfrm>
        </p:spPr>
        <p:txBody>
          <a:bodyPr/>
          <a:lstStyle/>
          <a:p>
            <a:r>
              <a:rPr lang="en-US" dirty="0" smtClean="0"/>
              <a:t>Jason Kessler</a:t>
            </a:r>
          </a:p>
          <a:p>
            <a:r>
              <a:rPr lang="en-US" dirty="0" smtClean="0"/>
              <a:t>Data Scientist, CDK Global</a:t>
            </a:r>
          </a:p>
          <a:p>
            <a:endParaRPr lang="en-US" dirty="0" smtClean="0"/>
          </a:p>
          <a:p>
            <a:r>
              <a:rPr lang="en-US" dirty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  <a:p>
            <a:r>
              <a:rPr lang="en-US" dirty="0" err="1" smtClean="0"/>
              <a:t>www.jasonkessler.com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391886"/>
          </a:xfrm>
          <a:prstGeom prst="rect">
            <a:avLst/>
          </a:prstGeom>
          <a:solidFill>
            <a:srgbClr val="82C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875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5783015"/>
              </p:ext>
            </p:extLst>
          </p:nvPr>
        </p:nvGraphicFramePr>
        <p:xfrm>
          <a:off x="1960422" y="1366985"/>
          <a:ext cx="5204557" cy="201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73387"/>
                <a:gridCol w="3031170"/>
              </a:tblGrid>
              <a:tr h="3030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Positive Sentiment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Engagement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Comfortable</a:t>
                      </a:r>
                      <a:endParaRPr lang="en-US" sz="1600" b="1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Comfortable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Front [S</a:t>
                      </a:r>
                      <a:r>
                        <a:rPr lang="en-US" sz="1600" baseline="0" dirty="0" smtClean="0"/>
                        <a:t>eats]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Features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 [Car Wash, Oil Change]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Amazing</a:t>
                      </a:r>
                      <a:endParaRPr lang="en-US" sz="1600" dirty="0">
                        <a:solidFill>
                          <a:srgbClr val="231F2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Quiet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vs. Persuasiveness: SUV-Specific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59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61655543"/>
              </p:ext>
            </p:extLst>
          </p:nvPr>
        </p:nvGraphicFramePr>
        <p:xfrm>
          <a:off x="1960422" y="1366985"/>
          <a:ext cx="5204557" cy="201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73387"/>
                <a:gridCol w="3031170"/>
              </a:tblGrid>
              <a:tr h="3030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Positive Sentiment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 Engagement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Comfortable</a:t>
                      </a:r>
                      <a:endParaRPr lang="en-US" sz="1600" b="1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Comfortable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Front [S</a:t>
                      </a:r>
                      <a:r>
                        <a:rPr lang="en-US" sz="1600" baseline="0" dirty="0" smtClean="0"/>
                        <a:t>eats]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Features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Free [Car Wash, Oil Change]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Amazing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Quiet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Sentiment vs. Persuasiveness: SUV-Specific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123391"/>
              </p:ext>
            </p:extLst>
          </p:nvPr>
        </p:nvGraphicFramePr>
        <p:xfrm>
          <a:off x="1956997" y="3513873"/>
          <a:ext cx="5204557" cy="20421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173387"/>
                <a:gridCol w="3031170"/>
              </a:tblGrid>
              <a:tr h="3030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Negative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Sentiment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Engagement</a:t>
                      </a:r>
                      <a:endParaRPr lang="en-US" sz="160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Transmission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Money [spend my,</a:t>
                      </a:r>
                      <a:r>
                        <a:rPr lang="en-US" sz="1600" baseline="0" dirty="0" smtClean="0"/>
                        <a:t> save]</a:t>
                      </a:r>
                      <a:endParaRPr lang="en-US" sz="1600" b="0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Problem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Features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dirty="0" smtClean="0"/>
                        <a:t>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Dealership</a:t>
                      </a:r>
                      <a:endParaRPr lang="en-US" sz="1600" b="1" dirty="0"/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Dealership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Amazing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053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Times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Build Quality [typically positive]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380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5499" r="5499"/>
          <a:stretch>
            <a:fillRect/>
          </a:stretch>
        </p:blipFill>
        <p:spPr>
          <a:xfrm>
            <a:off x="902647" y="573891"/>
            <a:ext cx="7097505" cy="4325282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173490"/>
              </p:ext>
            </p:extLst>
          </p:nvPr>
        </p:nvGraphicFramePr>
        <p:xfrm>
          <a:off x="5107972" y="2887099"/>
          <a:ext cx="2706647" cy="231726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6647"/>
              </a:tblGrid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High Sentiment Terms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Love</a:t>
                      </a:r>
                      <a:endParaRPr lang="en-US" b="1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Awesome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Fantastic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Handled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Perfect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0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580883"/>
            <a:ext cx="7119392" cy="430411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22603"/>
              </p:ext>
            </p:extLst>
          </p:nvPr>
        </p:nvGraphicFramePr>
        <p:xfrm>
          <a:off x="4741784" y="1414606"/>
          <a:ext cx="2706647" cy="772422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6647"/>
              </a:tblGrid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Terms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Blind (spot, alert)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737077" y="2345082"/>
            <a:ext cx="3342444" cy="25853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Contexts from high engagement reviews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“The </a:t>
            </a:r>
            <a:r>
              <a:rPr lang="en-US" dirty="0"/>
              <a:t>techno safety features (</a:t>
            </a:r>
            <a:r>
              <a:rPr lang="en-US" b="1" dirty="0"/>
              <a:t>blind spot</a:t>
            </a:r>
            <a:r>
              <a:rPr lang="en-US" dirty="0"/>
              <a:t>, lane </a:t>
            </a:r>
            <a:r>
              <a:rPr lang="en-US" dirty="0" smtClean="0"/>
              <a:t>alert, </a:t>
            </a:r>
            <a:r>
              <a:rPr lang="en-US" dirty="0" err="1"/>
              <a:t>etc</a:t>
            </a:r>
            <a:r>
              <a:rPr lang="en-US" dirty="0"/>
              <a:t>) are reason for buying </a:t>
            </a:r>
            <a:r>
              <a:rPr lang="en-US" dirty="0" smtClean="0"/>
              <a:t>car...”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</a:t>
            </a:r>
            <a:r>
              <a:rPr lang="en-US" b="1" dirty="0" smtClean="0"/>
              <a:t>Side blind Zone Alert </a:t>
            </a:r>
            <a:r>
              <a:rPr lang="en-US" dirty="0" smtClean="0"/>
              <a:t>is truly wonderful…”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…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646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580883"/>
            <a:ext cx="7119392" cy="4304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486" y="1530633"/>
            <a:ext cx="49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BLIND SPOT ALERT.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42" y="2225389"/>
            <a:ext cx="1068617" cy="21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5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361" y="97695"/>
            <a:ext cx="430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Can better science improve messaging?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580883"/>
            <a:ext cx="7119392" cy="4304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486" y="1530633"/>
            <a:ext cx="49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BLIND SPOT ALERT.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0342" y="2225389"/>
            <a:ext cx="1068617" cy="214431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152199"/>
              </p:ext>
            </p:extLst>
          </p:nvPr>
        </p:nvGraphicFramePr>
        <p:xfrm>
          <a:off x="4741784" y="1035911"/>
          <a:ext cx="2706647" cy="115863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6647"/>
              </a:tblGrid>
              <a:tr h="386211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Terms</a:t>
                      </a:r>
                      <a:endParaRPr lang="en-US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Blind</a:t>
                      </a:r>
                      <a:endParaRPr lang="en-US" b="0" dirty="0"/>
                    </a:p>
                  </a:txBody>
                  <a:tcPr/>
                </a:tc>
              </a:tr>
              <a:tr h="38621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White (paint, diamond)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737077" y="2358176"/>
            <a:ext cx="3342444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Contexts</a:t>
            </a:r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“White with </a:t>
            </a:r>
            <a:r>
              <a:rPr lang="en-US" dirty="0" err="1" smtClean="0"/>
              <a:t>cornsilk</a:t>
            </a:r>
            <a:r>
              <a:rPr lang="en-US" dirty="0" smtClean="0"/>
              <a:t> interior.”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“My wife fell in love with the Equinox in White Diamond”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“The white diamond paint is to die for”</a:t>
            </a:r>
          </a:p>
        </p:txBody>
      </p:sp>
    </p:spTree>
    <p:extLst>
      <p:ext uri="{BB962C8B-B14F-4D97-AF65-F5344CB8AC3E}">
        <p14:creationId xmlns:p14="http://schemas.microsoft.com/office/powerpoint/2010/main" val="345752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361" y="97695"/>
            <a:ext cx="430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Can better science improve messaging?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580883"/>
            <a:ext cx="7119392" cy="4304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486" y="1530633"/>
            <a:ext cx="49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BLIND SPOT ALERT.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0099">
            <a:off x="2839057" y="2277717"/>
            <a:ext cx="2627299" cy="1843031"/>
          </a:xfrm>
          <a:prstGeom prst="rect">
            <a:avLst/>
          </a:prstGeom>
          <a:scene3d>
            <a:camera prst="orthographicFront">
              <a:rot lat="21594000" lon="0" rev="0"/>
            </a:camera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342" y="2225389"/>
            <a:ext cx="1068617" cy="21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1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7361" y="97695"/>
            <a:ext cx="430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Can better science improve messaging?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23" y="580883"/>
            <a:ext cx="7119392" cy="43041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1486" y="1530633"/>
            <a:ext cx="49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10000"/>
                    <a:lumOff val="9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elvetica"/>
                <a:cs typeface="Helvetica"/>
              </a:rPr>
              <a:t>BLIND SPOT ALERT.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10000"/>
                  <a:lumOff val="9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elvetica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0099">
            <a:off x="2839057" y="2277717"/>
            <a:ext cx="2627299" cy="1843031"/>
          </a:xfrm>
          <a:prstGeom prst="rect">
            <a:avLst/>
          </a:prstGeom>
          <a:scene3d>
            <a:camera prst="orthographicFront">
              <a:rot lat="21594000" lon="0" rev="0"/>
            </a:camera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0342" y="2236245"/>
            <a:ext cx="1068617" cy="214431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35539"/>
              </p:ext>
            </p:extLst>
          </p:nvPr>
        </p:nvGraphicFramePr>
        <p:xfrm>
          <a:off x="4754877" y="787124"/>
          <a:ext cx="2987744" cy="174411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87744"/>
              </a:tblGrid>
              <a:tr h="374488">
                <a:tc>
                  <a:txBody>
                    <a:bodyPr/>
                    <a:lstStyle/>
                    <a:p>
                      <a:r>
                        <a:rPr lang="en-US" dirty="0" smtClean="0"/>
                        <a:t>Engagement Terms</a:t>
                      </a:r>
                      <a:endParaRPr lang="en-US" dirty="0"/>
                    </a:p>
                  </a:txBody>
                  <a:tcPr/>
                </a:tc>
              </a:tr>
              <a:tr h="37448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Blind</a:t>
                      </a:r>
                      <a:endParaRPr lang="en-US" b="0" dirty="0"/>
                    </a:p>
                  </a:txBody>
                  <a:tcPr/>
                </a:tc>
              </a:tr>
              <a:tr h="374488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White</a:t>
                      </a:r>
                      <a:endParaRPr lang="en-US" b="0" dirty="0"/>
                    </a:p>
                  </a:txBody>
                  <a:tcPr/>
                </a:tc>
              </a:tr>
              <a:tr h="6206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Climate</a:t>
                      </a:r>
                      <a:r>
                        <a:rPr lang="en-US" b="1" baseline="0" dirty="0" smtClean="0"/>
                        <a:t> (geography, a/c)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828730" y="2895031"/>
            <a:ext cx="3342444" cy="203132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Contexts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“Love the front wheel drive in this northern Minn. Climate”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“We do live in a cold climate (Ontario)”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…climate control…</a:t>
            </a:r>
          </a:p>
        </p:txBody>
      </p:sp>
    </p:spTree>
    <p:extLst>
      <p:ext uri="{BB962C8B-B14F-4D97-AF65-F5344CB8AC3E}">
        <p14:creationId xmlns:p14="http://schemas.microsoft.com/office/powerpoint/2010/main" val="191613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07" y="1116333"/>
            <a:ext cx="7106582" cy="43005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61486" y="1530633"/>
            <a:ext cx="491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Helvetica"/>
                <a:cs typeface="Helvetica"/>
              </a:rPr>
              <a:t>BLIND SPOT ALERT.</a:t>
            </a:r>
            <a:endParaRPr lang="en-US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55436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</p:spPr>
        <p:txBody>
          <a:bodyPr/>
          <a:lstStyle/>
          <a:p>
            <a:r>
              <a:rPr lang="en-US" dirty="0" smtClean="0"/>
              <a:t>Questions? </a:t>
            </a:r>
            <a:r>
              <a:rPr lang="en-US" smtClean="0"/>
              <a:t>(</a:t>
            </a:r>
            <a:r>
              <a:rPr lang="en-US" smtClean="0"/>
              <a:t>Yes</a:t>
            </a:r>
            <a:r>
              <a:rPr lang="en-US" dirty="0" smtClean="0"/>
              <a:t>, we’re hiring</a:t>
            </a:r>
            <a:r>
              <a:rPr lang="en-US" smtClean="0"/>
              <a:t>!</a:t>
            </a:r>
            <a:r>
              <a:rPr lang="en-US" smtClean="0"/>
              <a:t>!)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95311" y="1182409"/>
            <a:ext cx="2699679" cy="4761186"/>
            <a:chOff x="595314" y="1395412"/>
            <a:chExt cx="2420936" cy="4122737"/>
          </a:xfrm>
        </p:grpSpPr>
        <p:sp>
          <p:nvSpPr>
            <p:cNvPr id="13" name="Rectangle 12"/>
            <p:cNvSpPr/>
            <p:nvPr/>
          </p:nvSpPr>
          <p:spPr>
            <a:xfrm>
              <a:off x="595314" y="1395412"/>
              <a:ext cx="2420936" cy="41227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137160" rtlCol="0" anchor="b" anchorCtr="0"/>
            <a:lstStyle/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Data Scientist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UI/UX Development &amp; Design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Software Engineer – all levels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dirty="0" smtClean="0">
                  <a:solidFill>
                    <a:schemeClr val="bg1"/>
                  </a:solidFill>
                </a:rPr>
                <a:t>Product Manager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64965" y="1641699"/>
              <a:ext cx="2081633" cy="1965246"/>
              <a:chOff x="764965" y="1641699"/>
              <a:chExt cx="2081633" cy="1965246"/>
            </a:xfrm>
          </p:grpSpPr>
          <p:sp>
            <p:nvSpPr>
              <p:cNvPr id="10" name="Donut 9"/>
              <p:cNvSpPr/>
              <p:nvPr/>
            </p:nvSpPr>
            <p:spPr>
              <a:xfrm>
                <a:off x="764965" y="1641699"/>
                <a:ext cx="2081633" cy="1965246"/>
              </a:xfrm>
              <a:prstGeom prst="donut">
                <a:avLst>
                  <a:gd name="adj" fmla="val 9734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ular Callout 10"/>
              <p:cNvSpPr/>
              <p:nvPr/>
            </p:nvSpPr>
            <p:spPr>
              <a:xfrm>
                <a:off x="1224058" y="2191347"/>
                <a:ext cx="1163447" cy="746678"/>
              </a:xfrm>
              <a:prstGeom prst="wedgeRoundRectCallout">
                <a:avLst>
                  <a:gd name="adj1" fmla="val 42774"/>
                  <a:gd name="adj2" fmla="val 78565"/>
                  <a:gd name="adj3" fmla="val 16667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/>
                  <a:t>Is this you?</a:t>
                </a:r>
                <a:endParaRPr lang="en-US" sz="2000" b="1" dirty="0"/>
              </a:p>
            </p:txBody>
          </p:sp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74167706"/>
              </p:ext>
            </p:extLst>
          </p:nvPr>
        </p:nvGraphicFramePr>
        <p:xfrm>
          <a:off x="3431627" y="1008990"/>
          <a:ext cx="5523187" cy="5106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73165" y="6339440"/>
            <a:ext cx="4506064" cy="153888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00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65656" y="340066"/>
            <a:ext cx="8014138" cy="1662814"/>
          </a:xfrm>
        </p:spPr>
        <p:txBody>
          <a:bodyPr/>
          <a:lstStyle/>
          <a:p>
            <a:r>
              <a:rPr lang="en-US" dirty="0" smtClean="0"/>
              <a:t>Customer-Written Product Reviews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36305" y="2147780"/>
            <a:ext cx="26187" cy="2343832"/>
          </a:xfrm>
          <a:prstGeom prst="straightConnector1">
            <a:avLst/>
          </a:prstGeom>
          <a:ln w="146050" cmpd="sng">
            <a:solidFill>
              <a:schemeClr val="accent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086070" y="5195186"/>
            <a:ext cx="7827837" cy="1662814"/>
          </a:xfrm>
        </p:spPr>
        <p:txBody>
          <a:bodyPr/>
          <a:lstStyle/>
          <a:p>
            <a:r>
              <a:rPr lang="en-US" dirty="0" smtClean="0"/>
              <a:t>Good Ad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26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5499" r="5499"/>
          <a:stretch>
            <a:fillRect/>
          </a:stretch>
        </p:blipFill>
        <p:spPr>
          <a:xfrm>
            <a:off x="1526186" y="1074092"/>
            <a:ext cx="5819130" cy="3546229"/>
          </a:xfrm>
        </p:spPr>
      </p:pic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589561" y="283464"/>
            <a:ext cx="7951153" cy="739956"/>
          </a:xfrm>
        </p:spPr>
        <p:txBody>
          <a:bodyPr/>
          <a:lstStyle/>
          <a:p>
            <a:r>
              <a:rPr lang="en-US" dirty="0" smtClean="0"/>
              <a:t>Naïve Approach: Indicators of Positive Sentiment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3222" y="4652418"/>
            <a:ext cx="7816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"If you ask a Subaru owner what they think of their car, more times than not they'll tell you they love it," </a:t>
            </a:r>
            <a:endParaRPr lang="en-US" dirty="0" smtClean="0"/>
          </a:p>
          <a:p>
            <a:pPr>
              <a:defRPr/>
            </a:pPr>
            <a:r>
              <a:rPr lang="en-US" dirty="0"/>
              <a:t> </a:t>
            </a:r>
            <a:r>
              <a:rPr lang="en-US" dirty="0" smtClean="0"/>
              <a:t>  -Alan </a:t>
            </a:r>
            <a:r>
              <a:rPr lang="en-US" dirty="0" err="1"/>
              <a:t>Bethke</a:t>
            </a:r>
            <a:r>
              <a:rPr lang="en-US" dirty="0"/>
              <a:t>, director of marketing communications for Subaru of </a:t>
            </a:r>
            <a:r>
              <a:rPr lang="en-US" dirty="0" smtClean="0"/>
              <a:t>America (via </a:t>
            </a:r>
            <a:r>
              <a:rPr lang="en-US" dirty="0" err="1" smtClean="0"/>
              <a:t>Adweek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6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52404" y="868134"/>
            <a:ext cx="8966390" cy="4115178"/>
          </a:xfrm>
        </p:spPr>
        <p:txBody>
          <a:bodyPr/>
          <a:lstStyle/>
          <a:p>
            <a:endParaRPr lang="en-US" strike="sngStrike" dirty="0" smtClean="0"/>
          </a:p>
          <a:p>
            <a:r>
              <a:rPr lang="en-US" strike="sngStrike" dirty="0" smtClean="0"/>
              <a:t>Positive sentiment.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Engaging language.</a:t>
            </a:r>
          </a:p>
        </p:txBody>
      </p:sp>
    </p:spTree>
    <p:extLst>
      <p:ext uri="{BB962C8B-B14F-4D97-AF65-F5344CB8AC3E}">
        <p14:creationId xmlns:p14="http://schemas.microsoft.com/office/powerpoint/2010/main" val="7549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Engaging 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161" y="3065172"/>
            <a:ext cx="43453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Lucida Sans Typewriter"/>
                <a:cs typeface="Lucida Sans Typewriter"/>
              </a:rPr>
              <a:t>…I </a:t>
            </a:r>
            <a:r>
              <a:rPr lang="en-US" dirty="0">
                <a:latin typeface="Lucida Sans Typewriter"/>
                <a:cs typeface="Lucida Sans Typewriter"/>
              </a:rPr>
              <a:t>was very skeptical giving up my truck and buying an "Economy Car." </a:t>
            </a:r>
            <a:r>
              <a:rPr lang="en-US" dirty="0" smtClean="0">
                <a:latin typeface="Lucida Sans Typewriter"/>
                <a:cs typeface="Lucida Sans Typewriter"/>
              </a:rPr>
              <a:t>I'm 6' </a:t>
            </a:r>
            <a:r>
              <a:rPr lang="en-US" dirty="0">
                <a:latin typeface="Lucida Sans Typewriter"/>
                <a:cs typeface="Lucida Sans Typewriter"/>
              </a:rPr>
              <a:t>215lbs, but my new career has me driving a personal vehicle to make sales calls. I am overly impressed with </a:t>
            </a:r>
            <a:r>
              <a:rPr lang="en-US" dirty="0" smtClean="0">
                <a:latin typeface="Lucida Sans Typewriter"/>
                <a:cs typeface="Lucida Sans Typewriter"/>
              </a:rPr>
              <a:t>my </a:t>
            </a:r>
            <a:r>
              <a:rPr lang="en-US" dirty="0" err="1" smtClean="0">
                <a:latin typeface="Lucida Sans Typewriter"/>
                <a:cs typeface="Lucida Sans Typewriter"/>
              </a:rPr>
              <a:t>Cruze</a:t>
            </a:r>
            <a:r>
              <a:rPr lang="en-US" dirty="0" smtClean="0">
                <a:latin typeface="Lucida Sans Typewriter"/>
                <a:cs typeface="Lucida Sans Typewriter"/>
              </a:rPr>
              <a:t>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1098" y="252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188" y="1969851"/>
            <a:ext cx="219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Rating: </a:t>
            </a:r>
            <a:r>
              <a:rPr lang="en-US" dirty="0" smtClean="0"/>
              <a:t>4.4/5 Stars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07" y="1335727"/>
            <a:ext cx="479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Review Appearing on a 3</a:t>
            </a:r>
            <a:r>
              <a:rPr lang="en-US" baseline="30000" dirty="0" smtClean="0"/>
              <a:t>rd</a:t>
            </a:r>
            <a:r>
              <a:rPr lang="en-US" dirty="0" smtClean="0"/>
              <a:t> Party Automotive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489" y="1023981"/>
            <a:ext cx="186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users who read review:</a:t>
            </a:r>
          </a:p>
          <a:p>
            <a:r>
              <a:rPr lang="en-US" b="1" dirty="0" smtClean="0"/>
              <a:t>                       </a:t>
            </a:r>
            <a:endParaRPr lang="en-US" sz="6000" b="1" dirty="0"/>
          </a:p>
        </p:txBody>
      </p:sp>
      <p:sp>
        <p:nvSpPr>
          <p:cNvPr id="15" name="Rectangle 14"/>
          <p:cNvSpPr/>
          <p:nvPr/>
        </p:nvSpPr>
        <p:spPr>
          <a:xfrm>
            <a:off x="7360231" y="910218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20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250" y="2671206"/>
            <a:ext cx="71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Text: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8347" y="2332607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 Reviewed: </a:t>
            </a:r>
            <a:r>
              <a:rPr lang="en-US" dirty="0" smtClean="0"/>
              <a:t>Chevy </a:t>
            </a:r>
            <a:r>
              <a:rPr lang="en-US" dirty="0" err="1" smtClean="0"/>
              <a:t>Cruze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233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Engaging 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161" y="3065172"/>
            <a:ext cx="43453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Lucida Sans Typewriter"/>
                <a:cs typeface="Lucida Sans Typewriter"/>
              </a:rPr>
              <a:t>…I </a:t>
            </a:r>
            <a:r>
              <a:rPr lang="en-US" dirty="0">
                <a:latin typeface="Lucida Sans Typewriter"/>
                <a:cs typeface="Lucida Sans Typewriter"/>
              </a:rPr>
              <a:t>was very skeptical giving up my truck and buying an "Economy Car." </a:t>
            </a:r>
            <a:r>
              <a:rPr lang="en-US" dirty="0" smtClean="0">
                <a:latin typeface="Lucida Sans Typewriter"/>
                <a:cs typeface="Lucida Sans Typewriter"/>
              </a:rPr>
              <a:t>I'm 6' </a:t>
            </a:r>
            <a:r>
              <a:rPr lang="en-US" dirty="0">
                <a:latin typeface="Lucida Sans Typewriter"/>
                <a:cs typeface="Lucida Sans Typewriter"/>
              </a:rPr>
              <a:t>215lbs, but my new career has me driving a personal vehicle to make sales calls. I am overly impressed with </a:t>
            </a:r>
            <a:r>
              <a:rPr lang="en-US" dirty="0" smtClean="0">
                <a:latin typeface="Lucida Sans Typewriter"/>
                <a:cs typeface="Lucida Sans Typewriter"/>
              </a:rPr>
              <a:t>my…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1098" y="252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188" y="1969851"/>
            <a:ext cx="219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Rating: </a:t>
            </a:r>
            <a:r>
              <a:rPr lang="en-US" dirty="0" smtClean="0"/>
              <a:t>4.4/5 Stars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07" y="1335727"/>
            <a:ext cx="479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Review Appearing on a 3</a:t>
            </a:r>
            <a:r>
              <a:rPr lang="en-US" baseline="30000" dirty="0" smtClean="0"/>
              <a:t>rd</a:t>
            </a:r>
            <a:r>
              <a:rPr lang="en-US" dirty="0" smtClean="0"/>
              <a:t> Party Automotive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489" y="1023981"/>
            <a:ext cx="186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users who read review:</a:t>
            </a:r>
          </a:p>
          <a:p>
            <a:r>
              <a:rPr lang="en-US" b="1" dirty="0" smtClean="0"/>
              <a:t>                       </a:t>
            </a:r>
            <a:endParaRPr lang="en-U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776" y="2071048"/>
            <a:ext cx="224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who went on to visit a Chevy dealer’s website: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9775" y="2094692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15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7360231" y="910218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20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250" y="2671206"/>
            <a:ext cx="71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Text: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8347" y="2332607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 Reviewed: </a:t>
            </a:r>
            <a:r>
              <a:rPr lang="en-US" dirty="0" smtClean="0"/>
              <a:t>Chevy </a:t>
            </a:r>
            <a:r>
              <a:rPr lang="en-US" dirty="0" err="1" smtClean="0"/>
              <a:t>Cruze</a:t>
            </a:r>
            <a:endParaRPr lang="en-US" dirty="0"/>
          </a:p>
        </p:txBody>
      </p:sp>
      <p:sp>
        <p:nvSpPr>
          <p:cNvPr id="23" name="Oval Callout 22"/>
          <p:cNvSpPr/>
          <p:nvPr/>
        </p:nvSpPr>
        <p:spPr>
          <a:xfrm>
            <a:off x="4530265" y="3954399"/>
            <a:ext cx="4333866" cy="1911729"/>
          </a:xfrm>
          <a:prstGeom prst="wedgeEllipseCallout">
            <a:avLst>
              <a:gd name="adj1" fmla="val -11193"/>
              <a:gd name="adj2" fmla="val -10333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758" y="4399353"/>
            <a:ext cx="3342016" cy="102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2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jasonkessler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Engaging 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161" y="3065172"/>
            <a:ext cx="434536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Lucida Sans Typewriter"/>
                <a:cs typeface="Lucida Sans Typewriter"/>
              </a:rPr>
              <a:t>…I </a:t>
            </a:r>
            <a:r>
              <a:rPr lang="en-US" dirty="0">
                <a:latin typeface="Lucida Sans Typewriter"/>
                <a:cs typeface="Lucida Sans Typewriter"/>
              </a:rPr>
              <a:t>was very skeptical giving up my truck and buying an "Economy Car." </a:t>
            </a:r>
            <a:r>
              <a:rPr lang="en-US" dirty="0" smtClean="0">
                <a:latin typeface="Lucida Sans Typewriter"/>
                <a:cs typeface="Lucida Sans Typewriter"/>
              </a:rPr>
              <a:t>I'm 6' </a:t>
            </a:r>
            <a:r>
              <a:rPr lang="en-US" dirty="0">
                <a:latin typeface="Lucida Sans Typewriter"/>
                <a:cs typeface="Lucida Sans Typewriter"/>
              </a:rPr>
              <a:t>215lbs, but my new career has me driving a personal vehicle to make sales calls. I am overly impressed with </a:t>
            </a:r>
            <a:r>
              <a:rPr lang="en-US" dirty="0" smtClean="0">
                <a:latin typeface="Lucida Sans Typewriter"/>
                <a:cs typeface="Lucida Sans Typewriter"/>
              </a:rPr>
              <a:t>my…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1098" y="252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188" y="1969851"/>
            <a:ext cx="2198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Rating: </a:t>
            </a:r>
            <a:r>
              <a:rPr lang="en-US" dirty="0" smtClean="0"/>
              <a:t>4.4/5 Stars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07" y="1335727"/>
            <a:ext cx="479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Review Appearing on a 3</a:t>
            </a:r>
            <a:r>
              <a:rPr lang="en-US" baseline="30000" dirty="0" smtClean="0"/>
              <a:t>rd</a:t>
            </a:r>
            <a:r>
              <a:rPr lang="en-US" dirty="0" smtClean="0"/>
              <a:t> Party Automotive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489" y="1023981"/>
            <a:ext cx="186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users who read review:</a:t>
            </a:r>
          </a:p>
          <a:p>
            <a:r>
              <a:rPr lang="en-US" b="1" dirty="0" smtClean="0"/>
              <a:t>                       </a:t>
            </a:r>
            <a:endParaRPr lang="en-U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776" y="2071048"/>
            <a:ext cx="224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who went on to visit a Chevy dealer’s website: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9775" y="2094692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15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7360231" y="910218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20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5290" y="3318941"/>
            <a:ext cx="41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Engagement Rate: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0330" y="3478058"/>
            <a:ext cx="4099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15/20=75%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250" y="2671206"/>
            <a:ext cx="71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Text: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8347" y="2332607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 Reviewed: </a:t>
            </a:r>
            <a:r>
              <a:rPr lang="en-US" dirty="0" smtClean="0"/>
              <a:t>Chevy </a:t>
            </a:r>
            <a:r>
              <a:rPr lang="en-US" dirty="0" err="1" smtClean="0"/>
              <a:t>Cruze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7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jasonkessler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Engaging Content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74161" y="3065172"/>
            <a:ext cx="4345360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latin typeface="Lucida Sans Typewriter"/>
                <a:cs typeface="Lucida Sans Typewriter"/>
              </a:rPr>
              <a:t>…I </a:t>
            </a:r>
            <a:r>
              <a:rPr lang="en-US" dirty="0">
                <a:latin typeface="Lucida Sans Typewriter"/>
                <a:cs typeface="Lucida Sans Typewriter"/>
              </a:rPr>
              <a:t>was very skeptical giving up my truck and buying an "Economy Car." </a:t>
            </a:r>
            <a:r>
              <a:rPr lang="en-US" dirty="0" smtClean="0">
                <a:latin typeface="Lucida Sans Typewriter"/>
                <a:cs typeface="Lucida Sans Typewriter"/>
              </a:rPr>
              <a:t>I'm 6' </a:t>
            </a:r>
            <a:r>
              <a:rPr lang="en-US" dirty="0">
                <a:latin typeface="Lucida Sans Typewriter"/>
                <a:cs typeface="Lucida Sans Typewriter"/>
              </a:rPr>
              <a:t>215lbs, but my new career has me driving a personal vehicle to make sales </a:t>
            </a:r>
            <a:r>
              <a:rPr lang="en-US" dirty="0" smtClean="0">
                <a:latin typeface="Lucida Sans Typewriter"/>
                <a:cs typeface="Lucida Sans Typewriter"/>
              </a:rPr>
              <a:t>calls…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51098" y="2524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6188" y="1969851"/>
            <a:ext cx="2416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Rating: </a:t>
            </a:r>
            <a:r>
              <a:rPr lang="en-US" dirty="0" smtClean="0"/>
              <a:t>4.375/5 Stars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7507" y="1335727"/>
            <a:ext cx="479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Review Appearing on a 3</a:t>
            </a:r>
            <a:r>
              <a:rPr lang="en-US" baseline="30000" dirty="0" smtClean="0"/>
              <a:t>rd</a:t>
            </a:r>
            <a:r>
              <a:rPr lang="en-US" dirty="0" smtClean="0"/>
              <a:t> Party Automotive Site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489" y="1023981"/>
            <a:ext cx="186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users who read review:</a:t>
            </a:r>
          </a:p>
          <a:p>
            <a:r>
              <a:rPr lang="en-US" b="1" dirty="0" smtClean="0"/>
              <a:t>                       </a:t>
            </a:r>
            <a:endParaRPr lang="en-U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6776" y="2071048"/>
            <a:ext cx="224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who went on to visit a Chevy dealer’s website: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99775" y="2094692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15</a:t>
            </a:r>
            <a:endParaRPr lang="en-US" sz="6000" dirty="0"/>
          </a:p>
        </p:txBody>
      </p:sp>
      <p:sp>
        <p:nvSpPr>
          <p:cNvPr id="15" name="Rectangle 14"/>
          <p:cNvSpPr/>
          <p:nvPr/>
        </p:nvSpPr>
        <p:spPr>
          <a:xfrm>
            <a:off x="7360231" y="910218"/>
            <a:ext cx="10405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20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5290" y="3318941"/>
            <a:ext cx="41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 Engagement Rate: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860330" y="3478058"/>
            <a:ext cx="40995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15/20=75%</a:t>
            </a:r>
            <a:endParaRPr lang="en-US" sz="6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8250" y="2671206"/>
            <a:ext cx="71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Text: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8347" y="2332607"/>
            <a:ext cx="317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Car Reviewed: </a:t>
            </a:r>
            <a:r>
              <a:rPr lang="en-US" dirty="0" smtClean="0"/>
              <a:t>Chevy </a:t>
            </a:r>
            <a:r>
              <a:rPr lang="en-US" dirty="0" err="1" smtClean="0"/>
              <a:t>Cruze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94196" y="4671151"/>
            <a:ext cx="4108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Review Engagement Rate: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33234" y="4908178"/>
            <a:ext cx="172467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/>
              <a:t>22%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2186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773" y="-19604"/>
            <a:ext cx="6877604" cy="687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7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dk_template">
  <a:themeElements>
    <a:clrScheme name="Custom 4">
      <a:dk1>
        <a:srgbClr val="231F20"/>
      </a:dk1>
      <a:lt1>
        <a:sysClr val="window" lastClr="FFFFFF"/>
      </a:lt1>
      <a:dk2>
        <a:srgbClr val="82C600"/>
      </a:dk2>
      <a:lt2>
        <a:srgbClr val="808184"/>
      </a:lt2>
      <a:accent1>
        <a:srgbClr val="231F20"/>
      </a:accent1>
      <a:accent2>
        <a:srgbClr val="F2F2F2"/>
      </a:accent2>
      <a:accent3>
        <a:srgbClr val="A4CF5F"/>
      </a:accent3>
      <a:accent4>
        <a:srgbClr val="00B5A5"/>
      </a:accent4>
      <a:accent5>
        <a:srgbClr val="CCDB2A"/>
      </a:accent5>
      <a:accent6>
        <a:srgbClr val="00B0DB"/>
      </a:accent6>
      <a:hlink>
        <a:srgbClr val="231F20"/>
      </a:hlink>
      <a:folHlink>
        <a:srgbClr val="800080"/>
      </a:folHlink>
    </a:clrScheme>
    <a:fontScheme name="CDK_PPT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T00102_CDK_Brand_Template_r05.pptx.potx" id="{27568C76-C71D-4280-AC4C-F2A7C621EFFC}" vid="{D62A7056-5F41-40CC-A2BC-6CDFF372E6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cdk_template.potx</Template>
  <TotalTime>33480</TotalTime>
  <Words>989</Words>
  <Application>Microsoft Macintosh PowerPoint</Application>
  <PresentationFormat>On-screen Show (4:3)</PresentationFormat>
  <Paragraphs>188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cdk_template</vt:lpstr>
      <vt:lpstr>From Sentiment to Persuasion Analysis</vt:lpstr>
      <vt:lpstr>PowerPoint Presentation</vt:lpstr>
      <vt:lpstr>Naïve Approach: Indicators of Positive Sentiment</vt:lpstr>
      <vt:lpstr>PowerPoint Presentation</vt:lpstr>
      <vt:lpstr>Finding Engaging Content</vt:lpstr>
      <vt:lpstr>Finding Engaging Content</vt:lpstr>
      <vt:lpstr>Finding Engaging Content</vt:lpstr>
      <vt:lpstr>Finding Engaging Content</vt:lpstr>
      <vt:lpstr>PowerPoint Presentation</vt:lpstr>
      <vt:lpstr>Sentiment vs. Persuasiveness: SUV-Specific</vt:lpstr>
      <vt:lpstr>Sentiment vs. Persuasiveness: SUV-Specific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(Yes, we’re hiring!!)</vt:lpstr>
    </vt:vector>
  </TitlesOfParts>
  <Company>ADP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Title Slide #3A (24pt)</dc:title>
  <dc:creator>Build</dc:creator>
  <cp:lastModifiedBy>Jason Kessler</cp:lastModifiedBy>
  <cp:revision>814</cp:revision>
  <dcterms:created xsi:type="dcterms:W3CDTF">2014-10-10T14:18:54Z</dcterms:created>
  <dcterms:modified xsi:type="dcterms:W3CDTF">2015-07-16T03:38:07Z</dcterms:modified>
</cp:coreProperties>
</file>