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2pPr>
    <a:lvl3pPr marL="4213555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3pPr>
    <a:lvl4pPr marL="6320333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7pPr>
    <a:lvl8pPr marL="14747443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8pPr>
    <a:lvl9pPr marL="16854221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0"/>
    <p:restoredTop sz="94672"/>
  </p:normalViewPr>
  <p:slideViewPr>
    <p:cSldViewPr snapToGrid="0" snapToObjects="1" showGuides="1">
      <p:cViewPr>
        <p:scale>
          <a:sx n="23" d="100"/>
          <a:sy n="23" d="100"/>
        </p:scale>
        <p:origin x="368" y="-456"/>
      </p:cViewPr>
      <p:guideLst/>
    </p:cSldViewPr>
  </p:slideViewPr>
  <p:notesTextViewPr>
    <p:cViewPr>
      <p:scale>
        <a:sx n="70" d="100"/>
        <a:sy n="7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1C58B-DFC0-DD4F-A92C-750B918F700B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BF94-5104-D945-A0D7-05874B94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4BF94-5104-D945-A0D7-05874B948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7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7183124"/>
            <a:ext cx="37307520" cy="15280640"/>
          </a:xfrm>
        </p:spPr>
        <p:txBody>
          <a:bodyPr anchor="b"/>
          <a:lstStyle>
            <a:lvl1pPr algn="ctr">
              <a:defRPr sz="288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3053044"/>
            <a:ext cx="32918400" cy="10596877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630" indent="0" algn="ctr">
              <a:buNone/>
              <a:defRPr sz="9600"/>
            </a:lvl2pPr>
            <a:lvl3pPr marL="4389260" indent="0" algn="ctr">
              <a:buNone/>
              <a:defRPr sz="8640"/>
            </a:lvl3pPr>
            <a:lvl4pPr marL="6583890" indent="0" algn="ctr">
              <a:buNone/>
              <a:defRPr sz="7680"/>
            </a:lvl4pPr>
            <a:lvl5pPr marL="8778521" indent="0" algn="ctr">
              <a:buNone/>
              <a:defRPr sz="7680"/>
            </a:lvl5pPr>
            <a:lvl6pPr marL="10973151" indent="0" algn="ctr">
              <a:buNone/>
              <a:defRPr sz="7680"/>
            </a:lvl6pPr>
            <a:lvl7pPr marL="13167781" indent="0" algn="ctr">
              <a:buNone/>
              <a:defRPr sz="7680"/>
            </a:lvl7pPr>
            <a:lvl8pPr marL="15362412" indent="0" algn="ctr">
              <a:buNone/>
              <a:defRPr sz="7680"/>
            </a:lvl8pPr>
            <a:lvl9pPr marL="17557042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2149-4B25-7247-BAF3-BADBB8FAD3D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9093-35A5-EE40-9653-FD78A0A35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2149-4B25-7247-BAF3-BADBB8FAD3D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9093-35A5-EE40-9653-FD78A0A35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2336800"/>
            <a:ext cx="9464040" cy="3719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2336800"/>
            <a:ext cx="27843480" cy="3719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2149-4B25-7247-BAF3-BADBB8FAD3D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9093-35A5-EE40-9653-FD78A0A35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2149-4B25-7247-BAF3-BADBB8FAD3D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9093-35A5-EE40-9653-FD78A0A35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10942334"/>
            <a:ext cx="37856160" cy="18257517"/>
          </a:xfrm>
        </p:spPr>
        <p:txBody>
          <a:bodyPr anchor="b"/>
          <a:lstStyle>
            <a:lvl1pPr>
              <a:defRPr sz="288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9372574"/>
            <a:ext cx="37856160" cy="96011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63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2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89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521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3151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781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2412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7042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2149-4B25-7247-BAF3-BADBB8FAD3D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9093-35A5-EE40-9653-FD78A0A35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11684001"/>
            <a:ext cx="1865376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11684001"/>
            <a:ext cx="1865376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2149-4B25-7247-BAF3-BADBB8FAD3D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9093-35A5-EE40-9653-FD78A0A35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336811"/>
            <a:ext cx="37856160" cy="8483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10759444"/>
            <a:ext cx="18568032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630" indent="0">
              <a:buNone/>
              <a:defRPr sz="9600" b="1"/>
            </a:lvl2pPr>
            <a:lvl3pPr marL="4389260" indent="0">
              <a:buNone/>
              <a:defRPr sz="8640" b="1"/>
            </a:lvl3pPr>
            <a:lvl4pPr marL="6583890" indent="0">
              <a:buNone/>
              <a:defRPr sz="7680" b="1"/>
            </a:lvl4pPr>
            <a:lvl5pPr marL="8778521" indent="0">
              <a:buNone/>
              <a:defRPr sz="7680" b="1"/>
            </a:lvl5pPr>
            <a:lvl6pPr marL="10973151" indent="0">
              <a:buNone/>
              <a:defRPr sz="7680" b="1"/>
            </a:lvl6pPr>
            <a:lvl7pPr marL="13167781" indent="0">
              <a:buNone/>
              <a:defRPr sz="7680" b="1"/>
            </a:lvl7pPr>
            <a:lvl8pPr marL="15362412" indent="0">
              <a:buNone/>
              <a:defRPr sz="7680" b="1"/>
            </a:lvl8pPr>
            <a:lvl9pPr marL="17557042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6032480"/>
            <a:ext cx="18568032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4" y="10759444"/>
            <a:ext cx="18659477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630" indent="0">
              <a:buNone/>
              <a:defRPr sz="9600" b="1"/>
            </a:lvl2pPr>
            <a:lvl3pPr marL="4389260" indent="0">
              <a:buNone/>
              <a:defRPr sz="8640" b="1"/>
            </a:lvl3pPr>
            <a:lvl4pPr marL="6583890" indent="0">
              <a:buNone/>
              <a:defRPr sz="7680" b="1"/>
            </a:lvl4pPr>
            <a:lvl5pPr marL="8778521" indent="0">
              <a:buNone/>
              <a:defRPr sz="7680" b="1"/>
            </a:lvl5pPr>
            <a:lvl6pPr marL="10973151" indent="0">
              <a:buNone/>
              <a:defRPr sz="7680" b="1"/>
            </a:lvl6pPr>
            <a:lvl7pPr marL="13167781" indent="0">
              <a:buNone/>
              <a:defRPr sz="7680" b="1"/>
            </a:lvl7pPr>
            <a:lvl8pPr marL="15362412" indent="0">
              <a:buNone/>
              <a:defRPr sz="7680" b="1"/>
            </a:lvl8pPr>
            <a:lvl9pPr marL="17557042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4" y="16032480"/>
            <a:ext cx="18659477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2149-4B25-7247-BAF3-BADBB8FAD3D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9093-35A5-EE40-9653-FD78A0A35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2149-4B25-7247-BAF3-BADBB8FAD3D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9093-35A5-EE40-9653-FD78A0A35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2149-4B25-7247-BAF3-BADBB8FAD3D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9093-35A5-EE40-9653-FD78A0A35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6319531"/>
            <a:ext cx="22219920" cy="31191200"/>
          </a:xfrm>
        </p:spPr>
        <p:txBody>
          <a:bodyPr/>
          <a:lstStyle>
            <a:lvl1pPr>
              <a:defRPr sz="15361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1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630" indent="0">
              <a:buNone/>
              <a:defRPr sz="6720"/>
            </a:lvl2pPr>
            <a:lvl3pPr marL="4389260" indent="0">
              <a:buNone/>
              <a:defRPr sz="5760"/>
            </a:lvl3pPr>
            <a:lvl4pPr marL="6583890" indent="0">
              <a:buNone/>
              <a:defRPr sz="4800"/>
            </a:lvl4pPr>
            <a:lvl5pPr marL="8778521" indent="0">
              <a:buNone/>
              <a:defRPr sz="4800"/>
            </a:lvl5pPr>
            <a:lvl6pPr marL="10973151" indent="0">
              <a:buNone/>
              <a:defRPr sz="4800"/>
            </a:lvl6pPr>
            <a:lvl7pPr marL="13167781" indent="0">
              <a:buNone/>
              <a:defRPr sz="4800"/>
            </a:lvl7pPr>
            <a:lvl8pPr marL="15362412" indent="0">
              <a:buNone/>
              <a:defRPr sz="4800"/>
            </a:lvl8pPr>
            <a:lvl9pPr marL="17557042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2149-4B25-7247-BAF3-BADBB8FAD3D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9093-35A5-EE40-9653-FD78A0A35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6319531"/>
            <a:ext cx="22219920" cy="31191200"/>
          </a:xfrm>
        </p:spPr>
        <p:txBody>
          <a:bodyPr anchor="t"/>
          <a:lstStyle>
            <a:lvl1pPr marL="0" indent="0">
              <a:buNone/>
              <a:defRPr sz="15361"/>
            </a:lvl1pPr>
            <a:lvl2pPr marL="2194630" indent="0">
              <a:buNone/>
              <a:defRPr sz="13440"/>
            </a:lvl2pPr>
            <a:lvl3pPr marL="4389260" indent="0">
              <a:buNone/>
              <a:defRPr sz="11520"/>
            </a:lvl3pPr>
            <a:lvl4pPr marL="6583890" indent="0">
              <a:buNone/>
              <a:defRPr sz="9600"/>
            </a:lvl4pPr>
            <a:lvl5pPr marL="8778521" indent="0">
              <a:buNone/>
              <a:defRPr sz="9600"/>
            </a:lvl5pPr>
            <a:lvl6pPr marL="10973151" indent="0">
              <a:buNone/>
              <a:defRPr sz="9600"/>
            </a:lvl6pPr>
            <a:lvl7pPr marL="13167781" indent="0">
              <a:buNone/>
              <a:defRPr sz="9600"/>
            </a:lvl7pPr>
            <a:lvl8pPr marL="15362412" indent="0">
              <a:buNone/>
              <a:defRPr sz="9600"/>
            </a:lvl8pPr>
            <a:lvl9pPr marL="17557042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1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630" indent="0">
              <a:buNone/>
              <a:defRPr sz="6720"/>
            </a:lvl2pPr>
            <a:lvl3pPr marL="4389260" indent="0">
              <a:buNone/>
              <a:defRPr sz="5760"/>
            </a:lvl3pPr>
            <a:lvl4pPr marL="6583890" indent="0">
              <a:buNone/>
              <a:defRPr sz="4800"/>
            </a:lvl4pPr>
            <a:lvl5pPr marL="8778521" indent="0">
              <a:buNone/>
              <a:defRPr sz="4800"/>
            </a:lvl5pPr>
            <a:lvl6pPr marL="10973151" indent="0">
              <a:buNone/>
              <a:defRPr sz="4800"/>
            </a:lvl6pPr>
            <a:lvl7pPr marL="13167781" indent="0">
              <a:buNone/>
              <a:defRPr sz="4800"/>
            </a:lvl7pPr>
            <a:lvl8pPr marL="15362412" indent="0">
              <a:buNone/>
              <a:defRPr sz="4800"/>
            </a:lvl8pPr>
            <a:lvl9pPr marL="17557042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2149-4B25-7247-BAF3-BADBB8FAD3D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9093-35A5-EE40-9653-FD78A0A35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2336811"/>
            <a:ext cx="3785616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11684001"/>
            <a:ext cx="3785616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40680651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2149-4B25-7247-BAF3-BADBB8FAD3D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40680651"/>
            <a:ext cx="148132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40680651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B9093-35A5-EE40-9653-FD78A0A35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2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260" rtl="0" eaLnBrk="1" latinLnBrk="0" hangingPunct="1">
        <a:lnSpc>
          <a:spcPct val="90000"/>
        </a:lnSpc>
        <a:spcBef>
          <a:spcPct val="0"/>
        </a:spcBef>
        <a:buNone/>
        <a:defRPr sz="211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316" indent="-1097316" algn="l" defTabSz="438926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946" indent="-1097316" algn="l" defTabSz="43892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576" indent="-1097316" algn="l" defTabSz="43892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1206" indent="-1097316" algn="l" defTabSz="43892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836" indent="-1097316" algn="l" defTabSz="43892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466" indent="-1097316" algn="l" defTabSz="43892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5096" indent="-1097316" algn="l" defTabSz="43892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727" indent="-1097316" algn="l" defTabSz="43892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4357" indent="-1097316" algn="l" defTabSz="43892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2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630" algn="l" defTabSz="43892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260" algn="l" defTabSz="43892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890" algn="l" defTabSz="43892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521" algn="l" defTabSz="43892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3151" algn="l" defTabSz="43892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781" algn="l" defTabSz="43892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2412" algn="l" defTabSz="43892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7042" algn="l" defTabSz="43892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28117800" y="4156364"/>
            <a:ext cx="0" cy="40242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95455" y="319026"/>
            <a:ext cx="33500291" cy="3568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Scattertext: a Browser-Based Tool for Visualizing how Corpora </a:t>
            </a:r>
            <a:r>
              <a:rPr lang="en-US" b="1" dirty="0" smtClean="0"/>
              <a:t>Differ</a:t>
            </a:r>
          </a:p>
          <a:p>
            <a:pPr algn="ctr"/>
            <a:r>
              <a:rPr lang="en-US" dirty="0" smtClean="0"/>
              <a:t>Jason S. Kessler | CDK Global | @</a:t>
            </a:r>
            <a:r>
              <a:rPr lang="en-US" dirty="0" err="1" smtClean="0"/>
              <a:t>jasonkessler</a:t>
            </a:r>
            <a:endParaRPr lang="en-US" dirty="0" smtClean="0"/>
          </a:p>
          <a:p>
            <a:pPr algn="ctr"/>
            <a:r>
              <a:rPr lang="en-US" sz="6000" dirty="0" err="1" smtClean="0"/>
              <a:t>github.com</a:t>
            </a:r>
            <a:r>
              <a:rPr lang="en-US" sz="6000" dirty="0" smtClean="0"/>
              <a:t>/</a:t>
            </a:r>
            <a:r>
              <a:rPr lang="en-US" sz="6000" dirty="0" err="1" smtClean="0"/>
              <a:t>JasonKessler</a:t>
            </a:r>
            <a:r>
              <a:rPr lang="en-US" sz="6000" dirty="0" smtClean="0"/>
              <a:t>/</a:t>
            </a:r>
            <a:r>
              <a:rPr lang="en-US" sz="6000" dirty="0" err="1" smtClean="0"/>
              <a:t>scattertext</a:t>
            </a:r>
            <a:r>
              <a:rPr lang="en-US" sz="6000" dirty="0" smtClean="0"/>
              <a:t>                                            </a:t>
            </a:r>
            <a:r>
              <a:rPr lang="en-US" sz="6000" dirty="0" smtClean="0"/>
              <a:t>$pip3 install </a:t>
            </a:r>
            <a:r>
              <a:rPr lang="en-US" sz="6000" dirty="0" err="1" smtClean="0"/>
              <a:t>scattertext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64" y="26514241"/>
            <a:ext cx="12771227" cy="7445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721" y="24521184"/>
            <a:ext cx="15642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Plot terms based on their class-specific frequency.</a:t>
            </a:r>
          </a:p>
          <a:p>
            <a:r>
              <a:rPr lang="en-US" sz="5000" dirty="0" err="1" smtClean="0"/>
              <a:t>Stopwords</a:t>
            </a:r>
            <a:r>
              <a:rPr lang="en-US" sz="5000" dirty="0" smtClean="0"/>
              <a:t> and whitespace dominate.</a:t>
            </a:r>
          </a:p>
          <a:p>
            <a:r>
              <a:rPr lang="en-US" sz="4000" dirty="0" smtClean="0"/>
              <a:t>Nobody (outside James </a:t>
            </a:r>
            <a:r>
              <a:rPr lang="en-US" sz="4000" dirty="0" err="1" smtClean="0"/>
              <a:t>Pennebaker</a:t>
            </a:r>
            <a:r>
              <a:rPr lang="en-US" sz="4000" dirty="0" smtClean="0"/>
              <a:t>?) would like this plot.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5491226" y="24628760"/>
            <a:ext cx="12433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Log-scaling axes helps a little, but there’s still a lot of whitespace</a:t>
            </a:r>
            <a:endParaRPr lang="en-US" sz="5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559" y="26829508"/>
            <a:ext cx="12819241" cy="6888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164" y="36575935"/>
            <a:ext cx="12600511" cy="73152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484" y="34951169"/>
            <a:ext cx="12433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Scaling by frequency percentiles.  Terms stack a top each other</a:t>
            </a:r>
            <a:endParaRPr lang="en-US" sz="5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1530" y="36575935"/>
            <a:ext cx="12772481" cy="69204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60105" y="34937082"/>
            <a:ext cx="12433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Jittering upsets the term ordering, most visibly in the upper right. Instead</a:t>
            </a:r>
            <a:endParaRPr lang="en-US" sz="5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84" y="4693615"/>
            <a:ext cx="27396416" cy="147961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/>
          <p:cNvCxnSpPr/>
          <p:nvPr/>
        </p:nvCxnSpPr>
        <p:spPr>
          <a:xfrm flipH="1" flipV="1">
            <a:off x="1" y="24413608"/>
            <a:ext cx="28117799" cy="21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flipH="1">
            <a:off x="1062722" y="20320358"/>
            <a:ext cx="275148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5000" dirty="0" smtClean="0"/>
              <a:t>Each point refers to a unigram or bigram. Y-axis: frequency used by Democrats. X-axis: Republicans.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000" dirty="0" smtClean="0"/>
              <a:t>Upper left: terms highly associated with Democrats. Lower right: Republicans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000" dirty="0" smtClean="0"/>
              <a:t>Color also indicates association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000" dirty="0" smtClean="0"/>
              <a:t>Axis position is based on frequency rank, ties are broken alphabetically. Causes diagonal point-strands. 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000" dirty="0" smtClean="0"/>
              <a:t>See below for why:</a:t>
            </a:r>
          </a:p>
          <a:p>
            <a:pPr marL="685800" indent="-685800">
              <a:buFont typeface="Arial" charset="0"/>
              <a:buChar char="•"/>
            </a:pPr>
            <a:endParaRPr lang="en-US" sz="5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60600" y="13804583"/>
            <a:ext cx="15773400" cy="77806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375991" y="5060498"/>
            <a:ext cx="15058009" cy="364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More things Scattertext can do</a:t>
            </a:r>
          </a:p>
          <a:p>
            <a:endParaRPr lang="en-US" sz="5000" b="1" dirty="0"/>
          </a:p>
          <a:p>
            <a:r>
              <a:rPr lang="en-US" sz="5000" b="1" dirty="0" smtClean="0"/>
              <a:t>Dichotomous word embedding visualization</a:t>
            </a:r>
          </a:p>
          <a:p>
            <a:pPr marL="1143000" indent="-1143000">
              <a:buFont typeface="Arial" charset="0"/>
              <a:buChar char="•"/>
            </a:pPr>
            <a:r>
              <a:rPr lang="en-US" sz="5000" dirty="0" smtClean="0"/>
              <a:t>Scattertext can be used to visualize how the same concept is discussed differently in each class.</a:t>
            </a:r>
            <a:r>
              <a:rPr lang="en-US" sz="5000" dirty="0"/>
              <a:t> </a:t>
            </a:r>
            <a:endParaRPr lang="en-US" sz="5000" dirty="0" smtClean="0"/>
          </a:p>
          <a:p>
            <a:pPr marL="1143000" indent="-1143000">
              <a:buFont typeface="Arial" charset="0"/>
              <a:buChar char="•"/>
            </a:pPr>
            <a:r>
              <a:rPr lang="en-US" sz="5000" dirty="0" smtClean="0"/>
              <a:t>Below, only words significantly associated with a class are colored.</a:t>
            </a:r>
          </a:p>
          <a:p>
            <a:pPr marL="1143000" indent="-1143000">
              <a:buFont typeface="Arial" charset="0"/>
              <a:buChar char="•"/>
            </a:pPr>
            <a:r>
              <a:rPr lang="en-US" sz="5000" dirty="0" smtClean="0"/>
              <a:t>The intensity of the color is based on the cosine distance of their word vectors to that of “jobs”.</a:t>
            </a:r>
          </a:p>
          <a:p>
            <a:pPr marL="1143000" indent="-1143000">
              <a:buFont typeface="Arial" charset="0"/>
              <a:buChar char="•"/>
            </a:pPr>
            <a:r>
              <a:rPr lang="en-US" sz="5000" dirty="0" smtClean="0"/>
              <a:t>A log-odds ratio with an uninformative prior is used to determine similarity statistical association.</a:t>
            </a:r>
          </a:p>
          <a:p>
            <a:pPr marL="1143000" indent="-1143000">
              <a:buFont typeface="Arial" charset="0"/>
              <a:buChar char="•"/>
            </a:pPr>
            <a:endParaRPr lang="en-US" sz="5000" dirty="0"/>
          </a:p>
          <a:p>
            <a:pPr marL="1143000" indent="-1143000">
              <a:buFont typeface="Arial" charset="0"/>
              <a:buChar char="•"/>
            </a:pPr>
            <a:endParaRPr lang="en-US" sz="5000" dirty="0" smtClean="0"/>
          </a:p>
          <a:p>
            <a:pPr marL="1143000" indent="-1143000">
              <a:buFont typeface="Arial" charset="0"/>
              <a:buChar char="•"/>
            </a:pPr>
            <a:endParaRPr lang="en-US" sz="5000" dirty="0"/>
          </a:p>
          <a:p>
            <a:pPr marL="1143000" indent="-1143000">
              <a:buFont typeface="Arial" charset="0"/>
              <a:buChar char="•"/>
            </a:pPr>
            <a:endParaRPr lang="en-US" sz="5000" dirty="0" smtClean="0"/>
          </a:p>
          <a:p>
            <a:pPr marL="1143000" indent="-1143000">
              <a:buFont typeface="Arial" charset="0"/>
              <a:buChar char="•"/>
            </a:pPr>
            <a:endParaRPr lang="en-US" sz="5000" dirty="0"/>
          </a:p>
          <a:p>
            <a:pPr marL="1143000" indent="-1143000">
              <a:buFont typeface="Arial" charset="0"/>
              <a:buChar char="•"/>
            </a:pPr>
            <a:endParaRPr lang="en-US" sz="5000" dirty="0" smtClean="0"/>
          </a:p>
          <a:p>
            <a:pPr marL="1143000" indent="-1143000">
              <a:buFont typeface="Arial" charset="0"/>
              <a:buChar char="•"/>
            </a:pPr>
            <a:endParaRPr lang="en-US" sz="5000" dirty="0"/>
          </a:p>
          <a:p>
            <a:pPr marL="1143000" indent="-1143000">
              <a:buFont typeface="Arial" charset="0"/>
              <a:buChar char="•"/>
            </a:pPr>
            <a:endParaRPr lang="en-US" sz="5000" dirty="0" smtClean="0"/>
          </a:p>
          <a:p>
            <a:pPr marL="1143000" indent="-1143000">
              <a:buFont typeface="Arial" charset="0"/>
              <a:buChar char="•"/>
            </a:pPr>
            <a:endParaRPr lang="en-US" sz="5000" dirty="0"/>
          </a:p>
          <a:p>
            <a:pPr marL="1143000" indent="-1143000">
              <a:buFont typeface="Arial" charset="0"/>
              <a:buChar char="•"/>
            </a:pPr>
            <a:endParaRPr lang="en-US" sz="5000" dirty="0" smtClean="0"/>
          </a:p>
          <a:p>
            <a:pPr marL="1143000" indent="-1143000">
              <a:buFont typeface="Arial" charset="0"/>
              <a:buChar char="•"/>
            </a:pPr>
            <a:endParaRPr lang="en-US" sz="5000" dirty="0"/>
          </a:p>
          <a:p>
            <a:pPr marL="1143000" indent="-1143000">
              <a:buFont typeface="Arial" charset="0"/>
              <a:buChar char="•"/>
            </a:pPr>
            <a:endParaRPr lang="en-US" sz="5000" dirty="0"/>
          </a:p>
          <a:p>
            <a:r>
              <a:rPr lang="en-US" sz="5000" b="1" dirty="0" smtClean="0"/>
              <a:t>Visualizing sparse log-linear classifier weights</a:t>
            </a:r>
          </a:p>
          <a:p>
            <a:pPr marL="1143000" indent="-1143000">
              <a:buFont typeface="Arial" charset="0"/>
              <a:buChar char="•"/>
            </a:pPr>
            <a:r>
              <a:rPr lang="en-US" sz="5000" dirty="0" smtClean="0"/>
              <a:t>By coloring terms using their L1-penalized logistic regression scores, we can see all the words left out.</a:t>
            </a:r>
          </a:p>
          <a:p>
            <a:pPr marL="1143000" indent="-1143000">
              <a:buFont typeface="Arial" charset="0"/>
              <a:buChar char="•"/>
            </a:pPr>
            <a:r>
              <a:rPr lang="en-US" sz="5000" dirty="0" smtClean="0"/>
              <a:t>Moral: don’t use L1 when looking for broad-coverage interpretable features. </a:t>
            </a:r>
          </a:p>
          <a:p>
            <a:pPr marL="1143000" indent="-1143000">
              <a:buFont typeface="Arial" charset="0"/>
              <a:buChar char="•"/>
            </a:pPr>
            <a:endParaRPr lang="en-US" sz="5000" dirty="0"/>
          </a:p>
          <a:p>
            <a:pPr marL="1143000" indent="-1143000">
              <a:buFont typeface="Arial" charset="0"/>
              <a:buChar char="•"/>
            </a:pPr>
            <a:endParaRPr lang="en-US" sz="5000" dirty="0" smtClean="0"/>
          </a:p>
          <a:p>
            <a:pPr marL="1143000" indent="-1143000">
              <a:buFont typeface="Arial" charset="0"/>
              <a:buChar char="•"/>
            </a:pPr>
            <a:endParaRPr lang="en-US" sz="5000" dirty="0"/>
          </a:p>
          <a:p>
            <a:pPr marL="1143000" indent="-1143000">
              <a:buFont typeface="Arial" charset="0"/>
              <a:buChar char="•"/>
            </a:pPr>
            <a:endParaRPr lang="en-US" sz="5000" dirty="0" smtClean="0"/>
          </a:p>
          <a:p>
            <a:pPr marL="1143000" indent="-1143000">
              <a:buFont typeface="Arial" charset="0"/>
              <a:buChar char="•"/>
            </a:pPr>
            <a:endParaRPr lang="en-US" sz="5000" dirty="0"/>
          </a:p>
          <a:p>
            <a:pPr marL="1143000" indent="-1143000">
              <a:buFont typeface="Arial" charset="0"/>
              <a:buChar char="•"/>
            </a:pPr>
            <a:endParaRPr lang="en-US" sz="5000" dirty="0" smtClean="0"/>
          </a:p>
          <a:p>
            <a:pPr marL="1143000" indent="-1143000">
              <a:buFont typeface="Arial" charset="0"/>
              <a:buChar char="•"/>
            </a:pPr>
            <a:endParaRPr lang="en-US" sz="5000" dirty="0"/>
          </a:p>
          <a:p>
            <a:pPr marL="1143000" indent="-1143000">
              <a:buFont typeface="Arial" charset="0"/>
              <a:buChar char="•"/>
            </a:pPr>
            <a:endParaRPr lang="en-US" sz="5000" dirty="0" smtClean="0"/>
          </a:p>
          <a:p>
            <a:pPr marL="1143000" indent="-1143000">
              <a:buFont typeface="Arial" charset="0"/>
              <a:buChar char="•"/>
            </a:pPr>
            <a:endParaRPr lang="en-US" sz="5000" dirty="0"/>
          </a:p>
          <a:p>
            <a:pPr marL="1143000" indent="-1143000">
              <a:buFont typeface="Arial" charset="0"/>
              <a:buChar char="•"/>
            </a:pPr>
            <a:endParaRPr lang="en-US" sz="5000" dirty="0" smtClean="0"/>
          </a:p>
          <a:p>
            <a:pPr marL="1143000" indent="-1143000">
              <a:buFont typeface="Arial" charset="0"/>
              <a:buChar char="•"/>
            </a:pPr>
            <a:endParaRPr lang="en-US" sz="5000" dirty="0"/>
          </a:p>
          <a:p>
            <a:pPr marL="1143000" indent="-1143000">
              <a:buFont typeface="Arial" charset="0"/>
              <a:buChar char="•"/>
            </a:pPr>
            <a:endParaRPr lang="en-US" sz="5000" dirty="0" smtClean="0"/>
          </a:p>
          <a:p>
            <a:r>
              <a:rPr lang="en-US" sz="5000" b="1" dirty="0" smtClean="0"/>
              <a:t>More things Scattertext can do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000" dirty="0" smtClean="0"/>
              <a:t>Visualize emotional categories via Empath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000" dirty="0" smtClean="0"/>
              <a:t>Visualize category-associated Emoji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000" dirty="0" smtClean="0"/>
              <a:t>Visualize other dense scatter plots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000" dirty="0" smtClean="0"/>
              <a:t>Implementations of several term association algorithms</a:t>
            </a:r>
          </a:p>
          <a:p>
            <a:pPr marL="685800" indent="-685800">
              <a:buFont typeface="Arial" charset="0"/>
              <a:buChar char="•"/>
            </a:pPr>
            <a:endParaRPr lang="en-US" sz="5000" dirty="0" smtClean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17279" y="26514241"/>
            <a:ext cx="15196918" cy="90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4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2030</TotalTime>
  <Words>281</Words>
  <Application>Microsoft Macintosh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25</cp:revision>
  <dcterms:created xsi:type="dcterms:W3CDTF">2017-07-25T21:41:59Z</dcterms:created>
  <dcterms:modified xsi:type="dcterms:W3CDTF">2017-07-28T01:44:36Z</dcterms:modified>
</cp:coreProperties>
</file>